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0"/>
  </p:notesMasterIdLst>
  <p:handoutMasterIdLst>
    <p:handoutMasterId r:id="rId51"/>
  </p:handoutMasterIdLst>
  <p:sldIdLst>
    <p:sldId id="360" r:id="rId2"/>
    <p:sldId id="353" r:id="rId3"/>
    <p:sldId id="355" r:id="rId4"/>
    <p:sldId id="356" r:id="rId5"/>
    <p:sldId id="331" r:id="rId6"/>
    <p:sldId id="351" r:id="rId7"/>
    <p:sldId id="396" r:id="rId8"/>
    <p:sldId id="383" r:id="rId9"/>
    <p:sldId id="385" r:id="rId10"/>
    <p:sldId id="386" r:id="rId11"/>
    <p:sldId id="397" r:id="rId12"/>
    <p:sldId id="398" r:id="rId13"/>
    <p:sldId id="390" r:id="rId14"/>
    <p:sldId id="412" r:id="rId15"/>
    <p:sldId id="413" r:id="rId16"/>
    <p:sldId id="414" r:id="rId17"/>
    <p:sldId id="391" r:id="rId18"/>
    <p:sldId id="392" r:id="rId19"/>
    <p:sldId id="393" r:id="rId20"/>
    <p:sldId id="394" r:id="rId21"/>
    <p:sldId id="395" r:id="rId22"/>
    <p:sldId id="381" r:id="rId23"/>
    <p:sldId id="344" r:id="rId24"/>
    <p:sldId id="345" r:id="rId25"/>
    <p:sldId id="330" r:id="rId26"/>
    <p:sldId id="399" r:id="rId27"/>
    <p:sldId id="400" r:id="rId28"/>
    <p:sldId id="401" r:id="rId29"/>
    <p:sldId id="358" r:id="rId30"/>
    <p:sldId id="260" r:id="rId31"/>
    <p:sldId id="276" r:id="rId32"/>
    <p:sldId id="405" r:id="rId33"/>
    <p:sldId id="277" r:id="rId34"/>
    <p:sldId id="362" r:id="rId35"/>
    <p:sldId id="408" r:id="rId36"/>
    <p:sldId id="409" r:id="rId37"/>
    <p:sldId id="410" r:id="rId38"/>
    <p:sldId id="407" r:id="rId39"/>
    <p:sldId id="363" r:id="rId40"/>
    <p:sldId id="411" r:id="rId41"/>
    <p:sldId id="402" r:id="rId42"/>
    <p:sldId id="364" r:id="rId43"/>
    <p:sldId id="365" r:id="rId44"/>
    <p:sldId id="366" r:id="rId45"/>
    <p:sldId id="404" r:id="rId46"/>
    <p:sldId id="446" r:id="rId47"/>
    <p:sldId id="368" r:id="rId48"/>
    <p:sldId id="369" r:id="rId49"/>
  </p:sldIdLst>
  <p:sldSz cx="9144000" cy="6858000" type="screen4x3"/>
  <p:notesSz cx="6858000" cy="9144000"/>
  <p:embeddedFontLst>
    <p:embeddedFont>
      <p:font typeface="仿宋_GB2312" panose="02010600030101010101" charset="-122"/>
      <p:regular r:id="rId52"/>
    </p:embeddedFont>
    <p:embeddedFont>
      <p:font typeface="华文新魏" panose="02010800040101010101" pitchFamily="2" charset="-122"/>
      <p:regular r:id="rId53"/>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96">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2B2B2"/>
    <a:srgbClr val="FFCCCC"/>
    <a:srgbClr val="CCECFF"/>
    <a:srgbClr val="FFA449"/>
    <a:srgbClr val="333399"/>
    <a:srgbClr val="FF33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91" d="100"/>
          <a:sy n="91" d="100"/>
        </p:scale>
        <p:origin x="978" y="54"/>
      </p:cViewPr>
      <p:guideLst>
        <p:guide orient="horz" pos="96"/>
        <p:guide/>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2T10:32:16.720"/>
    </inkml:context>
    <inkml:brush xml:id="br0">
      <inkml:brushProperty name="width" value="0.05" units="cm"/>
      <inkml:brushProperty name="height" value="0.05" units="cm"/>
    </inkml:brush>
  </inkml:definitions>
  <inkml:trace contextRef="#ctx0" brushRef="#br0">57 45 10135 0 0,'-11'-3'763'0'0,"6"2"-822"0"0,0 0 0 0 0,-1 0 0 0 0,1 0 1 0 0,0-1-1 0 0,0 0 0 0 0,-9-5 0 0 0,14 5-162 0 0,1 1 0 0 0,-1-1 0 0 0,1 0 0 0 0,0 1 0 0 0,-1-1 0 0 0,1 1 0 0 0,0-1 0 0 0,0 1 0 0 0,0 0 0 0 0,0-1-1 0 0,0 1 1 0 0,0 0 0 0 0,1 0 0 0 0,-1 0 0 0 0,0-1 0 0 0,1 1 0 0 0,-1 1 0 0 0,3-3 0 0 0,1 5 69 0 0,-1 1-1 0 0,0-1 1 0 0,1 1-1 0 0,-1-1 1 0 0,4 4-1 0 0,10 7 277 0 0,2 0-44 0 0,-12-8-80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2T10:32:17.708"/>
    </inkml:context>
    <inkml:brush xml:id="br0">
      <inkml:brushProperty name="width" value="0.05" units="cm"/>
      <inkml:brushProperty name="height" value="0.05" units="cm"/>
    </inkml:brush>
  </inkml:definitions>
  <inkml:trace contextRef="#ctx0" brushRef="#br0">10 95 9215 0 0,'-6'-3'816'0'0,"2"0"-656"0"0,6 3-160 0 0,-1-1-208 0 0,0 0-80 0 0,2-2-8 0 0,0-1-8 0 0,2-4-16 0 0,3-2-8 0 0,4 0 0 0 0,2-2 0 0 0,0 1-664 0 0,3 0-136 0 0,0 2-24 0 0,-1 1-8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2T10:32:18.058"/>
    </inkml:context>
    <inkml:brush xml:id="br0">
      <inkml:brushProperty name="width" value="0.05" units="cm"/>
      <inkml:brushProperty name="height" value="0.05" units="cm"/>
    </inkml:brush>
  </inkml:definitions>
  <inkml:trace contextRef="#ctx0" brushRef="#br0">50 51 4607 0 0,'-2'1'59'0'0,"-1"-1"-1"0"0,1 0 1 0 0,-1 0-1 0 0,1-1 0 0 0,-1 1 1 0 0,1 0-1 0 0,0-1 1 0 0,-1 0-1 0 0,1 1 0 0 0,0-1 1 0 0,-1 0-1 0 0,1 0 1 0 0,0 0-1 0 0,0-1 0 0 0,0 1 1 0 0,0 0-1 0 0,0-1 1 0 0,0 1-1 0 0,-3-4 0 0 0,5 4-83 0 0,0 0 0 0 0,-1 1 0 0 0,1-1 0 0 0,0 1-1 0 0,0-1 1 0 0,0 0 0 0 0,0 1 0 0 0,0-1 0 0 0,0 1-1 0 0,0-1 1 0 0,0 0 0 0 0,0 1 0 0 0,0-1 0 0 0,0 1-1 0 0,0-1 1 0 0,1 0 0 0 0,-1 1 0 0 0,0-1 0 0 0,0 1-1 0 0,1-1 1 0 0,-1 1 0 0 0,0-1 0 0 0,1 1 0 0 0,-1-1 0 0 0,0 1-1 0 0,1-1 1 0 0,-1 1 0 0 0,1 0 0 0 0,-1-1 0 0 0,1 1-1 0 0,-1-1 1 0 0,1 1 0 0 0,-1 0 0 0 0,1 0 0 0 0,0-1-1 0 0,21-10-1891 0 0,10 9 1029 0 0,-23 1 888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04" name="Rectangle 4"/>
          <p:cNvSpPr>
            <a:spLocks noGrp="1" noRot="1" noChangeAspec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单击以编辑母版文本样式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p>
            <a:pPr lvl="0" algn="r" eaLnBrk="1" hangingPunct="1">
              <a:buNone/>
            </a:pPr>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ln/>
        </p:spPr>
        <p:txBody>
          <a:bodyPr wrap="square" lIns="91440" tIns="45720" rIns="91440" bIns="45720" anchor="t" anchorCtr="0"/>
          <a:lstStyle/>
          <a:p>
            <a:pPr lvl="0"/>
            <a:endParaRPr lang="zh-CN" altLang="en-US" dirty="0"/>
          </a:p>
        </p:txBody>
      </p:sp>
      <p:sp>
        <p:nvSpPr>
          <p:cNvPr id="5222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rPr>
              <a:t>32</a:t>
            </a:fld>
            <a:endParaRPr lang="en-US" altLang="zh-CN" sz="1200"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9" name="AutoShape 7">
            <a:hlinkClick r:id="" action="ppaction://hlinkshowjump?jump=previousslide" highlightClick="1"/>
          </p:cNvPr>
          <p:cNvSpPr>
            <a:spLocks noChangeArrowheads="1"/>
          </p:cNvSpPr>
          <p:nvPr/>
        </p:nvSpPr>
        <p:spPr bwMode="auto">
          <a:xfrm>
            <a:off x="7699375" y="6470650"/>
            <a:ext cx="363538" cy="290513"/>
          </a:xfrm>
          <a:prstGeom prst="actionButtonBackPrevious">
            <a:avLst/>
          </a:prstGeom>
          <a:solidFill>
            <a:srgbClr val="B2B2B2"/>
          </a:solidFill>
          <a:ln w="12700">
            <a:solidFill>
              <a:srgbClr val="808080"/>
            </a:solidFill>
            <a:miter lim="800000"/>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AutoShape 8">
            <a:hlinkClick r:id="" action="ppaction://hlinkshowjump?jump=nextslide" highlightClick="1"/>
          </p:cNvPr>
          <p:cNvSpPr>
            <a:spLocks noChangeArrowheads="1"/>
          </p:cNvSpPr>
          <p:nvPr/>
        </p:nvSpPr>
        <p:spPr bwMode="auto">
          <a:xfrm>
            <a:off x="8123238" y="6470650"/>
            <a:ext cx="434975" cy="290513"/>
          </a:xfrm>
          <a:prstGeom prst="actionButtonForwardNext">
            <a:avLst/>
          </a:prstGeom>
          <a:solidFill>
            <a:srgbClr val="B2B2B2"/>
          </a:solidFill>
          <a:ln w="12700">
            <a:solidFill>
              <a:srgbClr val="5F5F5F"/>
            </a:solidFill>
            <a:miter lim="800000"/>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0290" name="Rectangle 2"/>
          <p:cNvSpPr>
            <a:spLocks noGrp="1" noRot="1" noChangeArrowheads="1"/>
          </p:cNvSpPr>
          <p:nvPr>
            <p:ph type="ctrTitle"/>
          </p:nvPr>
        </p:nvSpPr>
        <p:spPr>
          <a:xfrm>
            <a:off x="3962400" y="1066800"/>
            <a:ext cx="4648200" cy="1981200"/>
          </a:xfrm>
        </p:spPr>
        <p:txBody>
          <a:bodyPr/>
          <a:lstStyle>
            <a:lvl1pPr>
              <a:defRPr/>
            </a:lvl1pPr>
          </a:lstStyle>
          <a:p>
            <a:r>
              <a:rPr lang="zh-CN" altLang="en-US"/>
              <a:t>单击此处编辑母版标题样式</a:t>
            </a:r>
          </a:p>
        </p:txBody>
      </p:sp>
      <p:sp>
        <p:nvSpPr>
          <p:cNvPr id="140291" name="Rectangle 3"/>
          <p:cNvSpPr>
            <a:spLocks noGrp="1" noRot="1" noChangeArrowheads="1"/>
          </p:cNvSpPr>
          <p:nvPr>
            <p:ph type="subTitle" idx="1"/>
          </p:nvPr>
        </p:nvSpPr>
        <p:spPr>
          <a:xfrm>
            <a:off x="3962400" y="3657600"/>
            <a:ext cx="4572000" cy="16764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11" name="Rectangle 4"/>
          <p:cNvSpPr>
            <a:spLocks noGrp="1" noChangeArrowheads="1"/>
          </p:cNvSpPr>
          <p:nvPr>
            <p:ph type="dt" sz="half" idx="2"/>
          </p:nvPr>
        </p:nvSpPr>
        <p:spPr bwMode="auto">
          <a:xfrm>
            <a:off x="301625" y="6076950"/>
            <a:ext cx="2289175" cy="476250"/>
          </a:xfrm>
          <a:prstGeom prst="rect">
            <a:avLst/>
          </a:prstGeom>
          <a:ln>
            <a:miter lim="800000"/>
          </a:ln>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5"/>
          <p:cNvSpPr>
            <a:spLocks noGrp="1" noChangeArrowheads="1"/>
          </p:cNvSpPr>
          <p:nvPr>
            <p:ph type="ftr" sz="quarter" idx="3"/>
          </p:nvPr>
        </p:nvSpPr>
        <p:spPr bwMode="auto">
          <a:xfrm>
            <a:off x="3124200" y="6076950"/>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 name="Rectangle 6"/>
          <p:cNvSpPr>
            <a:spLocks noGrp="1" noChangeArrowheads="1"/>
          </p:cNvSpPr>
          <p:nvPr>
            <p:ph type="sldNum" sz="quarter" idx="4"/>
          </p:nvPr>
        </p:nvSpPr>
        <p:spPr bwMode="auto">
          <a:xfrm>
            <a:off x="6553200" y="6076950"/>
            <a:ext cx="2289175" cy="476250"/>
          </a:xfrm>
          <a:prstGeom prst="rect">
            <a:avLst/>
          </a:prstGeom>
          <a:ln>
            <a:miter lim="800000"/>
          </a:ln>
        </p:spPr>
        <p:txBody>
          <a:bodyPr vert="horz" wrap="square" lIns="91440" tIns="45720" rIns="91440" bIns="45720" numCol="1" anchor="t" anchorCtr="0" compatLnSpc="1"/>
          <a:lstStyle/>
          <a:p>
            <a:pPr algn="r">
              <a:buNone/>
            </a:pPr>
            <a:fld id="{9A0DB2DC-4C9A-4742-B13C-FB6460FD3503}" type="slidenum">
              <a:rPr lang="en-US" altLang="zh-CN" dirty="0"/>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685800"/>
            <a:ext cx="2135187" cy="5181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685800"/>
            <a:ext cx="6256338" cy="5181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981200"/>
            <a:ext cx="4194175"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1375" y="1981200"/>
            <a:ext cx="4194175"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1"/>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p:cNvSpPr>
          <p:nvPr>
            <p:ph type="title"/>
          </p:nvPr>
        </p:nvSpPr>
        <p:spPr>
          <a:xfrm>
            <a:off x="301625" y="685800"/>
            <a:ext cx="854075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noRot="1"/>
          </p:cNvSpPr>
          <p:nvPr>
            <p:ph type="body" idx="1"/>
          </p:nvPr>
        </p:nvSpPr>
        <p:spPr>
          <a:xfrm>
            <a:off x="304800" y="1981200"/>
            <a:ext cx="8540750" cy="38862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9269" name="Rectangle 5"/>
          <p:cNvSpPr>
            <a:spLocks noGrp="1" noChangeArrowheads="1"/>
          </p:cNvSpPr>
          <p:nvPr>
            <p:ph type="ftr" sz="quarter" idx="3"/>
          </p:nvPr>
        </p:nvSpPr>
        <p:spPr bwMode="auto">
          <a:xfrm>
            <a:off x="3124200" y="6019800"/>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9270" name="Rectangle 6"/>
          <p:cNvSpPr>
            <a:spLocks noGrp="1" noChangeArrowheads="1"/>
          </p:cNvSpPr>
          <p:nvPr>
            <p:ph type="sldNum" sz="quarter" idx="4"/>
          </p:nvPr>
        </p:nvSpPr>
        <p:spPr bwMode="auto">
          <a:xfrm>
            <a:off x="6553200" y="6019800"/>
            <a:ext cx="2289175"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
        <p:nvSpPr>
          <p:cNvPr id="139271" name="AutoShape 7">
            <a:hlinkClick r:id="" action="ppaction://hlinkshowjump?jump=previousslide" highlightClick="1"/>
          </p:cNvPr>
          <p:cNvSpPr>
            <a:spLocks noChangeArrowheads="1"/>
          </p:cNvSpPr>
          <p:nvPr/>
        </p:nvSpPr>
        <p:spPr bwMode="auto">
          <a:xfrm>
            <a:off x="7699375" y="6470650"/>
            <a:ext cx="363538" cy="290513"/>
          </a:xfrm>
          <a:prstGeom prst="actionButtonBackPrevious">
            <a:avLst/>
          </a:prstGeom>
          <a:solidFill>
            <a:srgbClr val="B2B2B2"/>
          </a:solidFill>
          <a:ln w="12700">
            <a:solidFill>
              <a:srgbClr val="808080"/>
            </a:solidFill>
            <a:miter lim="800000"/>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9272" name="AutoShape 8">
            <a:hlinkClick r:id="" action="ppaction://hlinkshowjump?jump=nextslide" highlightClick="1"/>
          </p:cNvPr>
          <p:cNvSpPr>
            <a:spLocks noChangeArrowheads="1"/>
          </p:cNvSpPr>
          <p:nvPr/>
        </p:nvSpPr>
        <p:spPr bwMode="auto">
          <a:xfrm>
            <a:off x="8123238" y="6470650"/>
            <a:ext cx="434975" cy="290513"/>
          </a:xfrm>
          <a:prstGeom prst="actionButtonForwardNext">
            <a:avLst/>
          </a:prstGeom>
          <a:solidFill>
            <a:srgbClr val="B2B2B2"/>
          </a:solidFill>
          <a:ln w="12700">
            <a:solidFill>
              <a:srgbClr val="5F5F5F"/>
            </a:solidFill>
            <a:miter lim="800000"/>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9273" name="Text Box 9"/>
          <p:cNvSpPr txBox="1">
            <a:spLocks noChangeArrowheads="1"/>
          </p:cNvSpPr>
          <p:nvPr/>
        </p:nvSpPr>
        <p:spPr bwMode="auto">
          <a:xfrm>
            <a:off x="7181850" y="96838"/>
            <a:ext cx="2012950" cy="457200"/>
          </a:xfrm>
          <a:prstGeom prst="rect">
            <a:avLst/>
          </a:prstGeom>
          <a:noFill/>
          <a:ln w="12700">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CC66FF"/>
                </a:solidFill>
                <a:effectLst/>
                <a:uLnTx/>
                <a:uFillTx/>
                <a:latin typeface="Arial" panose="020B0604020202020204" pitchFamily="34" charset="0"/>
                <a:ea typeface="华文行楷" panose="02010800040101010101" pitchFamily="2" charset="-122"/>
                <a:cs typeface="+mn-cs"/>
              </a:rPr>
              <a:t>重庆理工大学</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31532;7&#31456;&#20013;&#26029;&#31995;&#32479;.ppt" TargetMode="External"/><Relationship Id="rId3" Type="http://schemas.openxmlformats.org/officeDocument/2006/relationships/hyperlink" Target="&#31532;1&#31456;&#24494;&#22411;&#35745;&#31639;&#26426;&#27010;&#35770;.PPT" TargetMode="External"/><Relationship Id="rId7" Type="http://schemas.openxmlformats.org/officeDocument/2006/relationships/hyperlink" Target="&#31532;5&#31456;&#23384;&#20648;&#22120;&#21450;&#25509;&#21475;&#25216;&#26415;.ppt" TargetMode="External"/><Relationship Id="rId2" Type="http://schemas.openxmlformats.org/officeDocument/2006/relationships/hyperlink" Target="&#31532;6&#31456;%20&#36755;&#20837;&#36755;&#20986;.ppt" TargetMode="External"/><Relationship Id="rId1" Type="http://schemas.openxmlformats.org/officeDocument/2006/relationships/slideLayout" Target="../slideLayouts/slideLayout2.xml"/><Relationship Id="rId6" Type="http://schemas.openxmlformats.org/officeDocument/2006/relationships/hyperlink" Target="&#31532;4&#31456;%20&#27719;&#32534;&#35821;&#35328;&#31243;&#24207;&#35774;&#35745;.ppt" TargetMode="External"/><Relationship Id="rId5" Type="http://schemas.openxmlformats.org/officeDocument/2006/relationships/hyperlink" Target="&#31532;3&#31456;%20&#23547;&#22336;&#26041;&#24335;.PPT" TargetMode="External"/><Relationship Id="rId4" Type="http://schemas.openxmlformats.org/officeDocument/2006/relationships/hyperlink" Target="&#31532;2&#31456;80x86&#24494;&#22788;&#29702;&#22120;&#32467;&#26500;.ppt" TargetMode="External"/><Relationship Id="rId9" Type="http://schemas.openxmlformats.org/officeDocument/2006/relationships/hyperlink" Target="&#31532;8&#31456;%20&#21487;&#32534;&#31243;&#25509;&#21475;&#33455;&#29255;&#21450;&#20854;&#24212;&#29992;.pp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slide" Target="slide23.xml"/><Relationship Id="rId7" Type="http://schemas.openxmlformats.org/officeDocument/2006/relationships/image" Target="../media/image24.png"/><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3.png"/><Relationship Id="rId4" Type="http://schemas.openxmlformats.org/officeDocument/2006/relationships/customXml" Target="../ink/ink1.xml"/><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mp.weixin.qq.com/s/MwY7lUq_gxkjSK_Irfyqlw"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jingyan.baidu.com/album/ceb9fb10155118ccac2ba074.html" TargetMode="External"/><Relationship Id="rId4" Type="http://schemas.openxmlformats.org/officeDocument/2006/relationships/hyperlink" Target="https://jingyan.baidu.com/article/ca2d939d53353deb6d31ce4e.html" TargetMode="External"/></Relationships>
</file>

<file path=ppt/slides/_rels/slide3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37325;&#24198;&#24037;&#23398;&#38498;&#25945;&#23398;&#26085;&#21382;&#35745;&#21010;&#34920;&#65288;2004-2005&#31532;&#20108;&#26399;&#24494;&#26426;&#21407;&#29702;&#21450;&#24212;&#29992;0272&#65289;.doc" TargetMode="External"/><Relationship Id="rId2" Type="http://schemas.openxmlformats.org/officeDocument/2006/relationships/hyperlink" Target="https://www.icourse163.org/"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3.wav"/></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file:///C:\Documents%20and%20Settings\&#20027;&#20154;\Local%20Settings\Temp\Rar$DI03.734\&#31532;1&#31456;&#24494;&#22411;&#35745;&#31639;&#26426;&#27010;&#35770;.PP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p:nvPr/>
        </p:nvSpPr>
        <p:spPr>
          <a:xfrm>
            <a:off x="595313" y="1524000"/>
            <a:ext cx="7967662" cy="366713"/>
          </a:xfrm>
          <a:prstGeom prst="rect">
            <a:avLst/>
          </a:prstGeom>
          <a:noFill/>
          <a:ln w="12700">
            <a:noFill/>
          </a:ln>
        </p:spPr>
        <p:txBody>
          <a:bodyPr>
            <a:spAutoFit/>
          </a:bodyPr>
          <a:lstStyle/>
          <a:p>
            <a:pPr>
              <a:spcBef>
                <a:spcPct val="50000"/>
              </a:spcBef>
            </a:pPr>
            <a:endParaRPr lang="zh-CN" altLang="zh-CN" dirty="0">
              <a:latin typeface="Arial" panose="020B0604020202020204" pitchFamily="34" charset="0"/>
            </a:endParaRPr>
          </a:p>
        </p:txBody>
      </p:sp>
      <p:sp>
        <p:nvSpPr>
          <p:cNvPr id="3075" name="Text Box 3"/>
          <p:cNvSpPr txBox="1"/>
          <p:nvPr/>
        </p:nvSpPr>
        <p:spPr>
          <a:xfrm>
            <a:off x="595313" y="1235075"/>
            <a:ext cx="7967662" cy="1311275"/>
          </a:xfrm>
          <a:prstGeom prst="rect">
            <a:avLst/>
          </a:prstGeom>
          <a:noFill/>
          <a:ln w="12700">
            <a:noFill/>
          </a:ln>
        </p:spPr>
        <p:txBody>
          <a:bodyPr>
            <a:spAutoFit/>
          </a:bodyPr>
          <a:lstStyle/>
          <a:p>
            <a:pPr>
              <a:spcBef>
                <a:spcPct val="50000"/>
              </a:spcBef>
            </a:pPr>
            <a:r>
              <a:rPr lang="zh-CN" altLang="en-US" sz="8000" b="1" dirty="0">
                <a:latin typeface="Arial" panose="020B0604020202020204" pitchFamily="34" charset="0"/>
                <a:ea typeface="华文行楷" panose="02010800040101010101" pitchFamily="2" charset="-122"/>
              </a:rPr>
              <a:t>微机原理及应用</a:t>
            </a:r>
          </a:p>
        </p:txBody>
      </p:sp>
      <p:sp>
        <p:nvSpPr>
          <p:cNvPr id="3076" name="Text Box 4"/>
          <p:cNvSpPr txBox="1"/>
          <p:nvPr/>
        </p:nvSpPr>
        <p:spPr>
          <a:xfrm>
            <a:off x="595313" y="5727700"/>
            <a:ext cx="7967662" cy="641350"/>
          </a:xfrm>
          <a:prstGeom prst="rect">
            <a:avLst/>
          </a:prstGeom>
          <a:noFill/>
          <a:ln w="12700">
            <a:noFill/>
          </a:ln>
        </p:spPr>
        <p:txBody>
          <a:bodyPr>
            <a:spAutoFit/>
          </a:bodyPr>
          <a:lstStyle/>
          <a:p>
            <a:pPr algn="ctr">
              <a:spcBef>
                <a:spcPct val="50000"/>
              </a:spcBef>
            </a:pPr>
            <a:r>
              <a:rPr lang="zh-CN" altLang="en-US" sz="3600" dirty="0">
                <a:solidFill>
                  <a:schemeClr val="folHlink"/>
                </a:solidFill>
                <a:latin typeface="Arial" panose="020B0604020202020204" pitchFamily="34" charset="0"/>
                <a:ea typeface="华文行楷" panose="02010800040101010101" pitchFamily="2" charset="-122"/>
              </a:rPr>
              <a:t>重庆理工大学电气与电子工程学院</a:t>
            </a:r>
          </a:p>
        </p:txBody>
      </p:sp>
      <p:sp>
        <p:nvSpPr>
          <p:cNvPr id="5" name="矩形 4"/>
          <p:cNvSpPr/>
          <p:nvPr/>
        </p:nvSpPr>
        <p:spPr>
          <a:xfrm>
            <a:off x="927100" y="2781300"/>
            <a:ext cx="7175500" cy="2678113"/>
          </a:xfrm>
          <a:prstGeom prst="rect">
            <a:avLst/>
          </a:prstGeom>
          <a:noFill/>
          <a:ln w="9525">
            <a:noFill/>
          </a:ln>
        </p:spPr>
        <p:txBody>
          <a:bodyPr>
            <a:spAutoFit/>
          </a:bodyPr>
          <a:lstStyle/>
          <a:p>
            <a:pPr>
              <a:buFont typeface="Arial" panose="020B0604020202020204" pitchFamily="34" charset="0"/>
              <a:buChar char="•"/>
            </a:pPr>
            <a:r>
              <a:rPr lang="zh-CN" altLang="en-US" sz="2400" dirty="0">
                <a:solidFill>
                  <a:srgbClr val="7030A0"/>
                </a:solidFill>
                <a:latin typeface="华文新魏" panose="02010800040101010101" pitchFamily="2" charset="-122"/>
                <a:ea typeface="华文新魏" panose="02010800040101010101" pitchFamily="2" charset="-122"/>
              </a:rPr>
              <a:t>现代人类工作和生活离不开计算机，但要让你用</a:t>
            </a:r>
            <a:r>
              <a:rPr lang="en-US" altLang="zh-CN" sz="2400" dirty="0">
                <a:solidFill>
                  <a:srgbClr val="7030A0"/>
                </a:solidFill>
                <a:latin typeface="华文新魏" panose="02010800040101010101" pitchFamily="2" charset="-122"/>
                <a:ea typeface="华文新魏" panose="02010800040101010101" pitchFamily="2" charset="-122"/>
              </a:rPr>
              <a:t>PC</a:t>
            </a:r>
            <a:r>
              <a:rPr lang="zh-CN" altLang="en-US" sz="2400" dirty="0">
                <a:solidFill>
                  <a:srgbClr val="7030A0"/>
                </a:solidFill>
                <a:latin typeface="华文新魏" panose="02010800040101010101" pitchFamily="2" charset="-122"/>
                <a:ea typeface="华文新魏" panose="02010800040101010101" pitchFamily="2" charset="-122"/>
              </a:rPr>
              <a:t>机控制一盏灯或一个开关，你就会发现并非易事。</a:t>
            </a:r>
            <a:endParaRPr lang="en-US" altLang="zh-CN" sz="2400" dirty="0">
              <a:solidFill>
                <a:srgbClr val="7030A0"/>
              </a:solidFill>
              <a:latin typeface="华文新魏" panose="02010800040101010101" pitchFamily="2" charset="-122"/>
              <a:ea typeface="华文新魏" panose="02010800040101010101" pitchFamily="2" charset="-122"/>
            </a:endParaRPr>
          </a:p>
          <a:p>
            <a:pPr>
              <a:buFont typeface="Arial" panose="020B0604020202020204" pitchFamily="34" charset="0"/>
              <a:buChar char="•"/>
            </a:pPr>
            <a:r>
              <a:rPr lang="zh-CN" altLang="en-US" sz="2400" dirty="0">
                <a:solidFill>
                  <a:srgbClr val="7030A0"/>
                </a:solidFill>
                <a:latin typeface="华文新魏" panose="02010800040101010101" pitchFamily="2" charset="-122"/>
                <a:ea typeface="华文新魏" panose="02010800040101010101" pitchFamily="2" charset="-122"/>
              </a:rPr>
              <a:t>你可能会一些单片机或嵌入式系统简单应用，但有时对一些较深入的技术问题一筹莫展。</a:t>
            </a:r>
            <a:endParaRPr lang="en-US" altLang="zh-CN" sz="2400" dirty="0">
              <a:solidFill>
                <a:srgbClr val="7030A0"/>
              </a:solidFill>
              <a:latin typeface="华文新魏" panose="02010800040101010101" pitchFamily="2" charset="-122"/>
              <a:ea typeface="华文新魏" panose="02010800040101010101" pitchFamily="2" charset="-122"/>
            </a:endParaRPr>
          </a:p>
          <a:p>
            <a:pPr>
              <a:buFont typeface="Arial" panose="020B0604020202020204" pitchFamily="34" charset="0"/>
              <a:buChar char="•"/>
            </a:pPr>
            <a:r>
              <a:rPr lang="zh-CN" altLang="en-US" sz="2400" dirty="0">
                <a:solidFill>
                  <a:srgbClr val="7030A0"/>
                </a:solidFill>
                <a:latin typeface="华文新魏" panose="02010800040101010101" pitchFamily="2" charset="-122"/>
                <a:ea typeface="华文新魏" panose="02010800040101010101" pitchFamily="2" charset="-122"/>
              </a:rPr>
              <a:t>要想解决上面的问题，学习计算机工作原理和接口设计是最佳途径。来吧，让我们一起走进</a:t>
            </a:r>
            <a:r>
              <a:rPr lang="en-US" altLang="zh-CN" sz="2400" dirty="0">
                <a:solidFill>
                  <a:srgbClr val="7030A0"/>
                </a:solidFill>
                <a:latin typeface="华文新魏" panose="02010800040101010101" pitchFamily="2" charset="-122"/>
                <a:ea typeface="华文新魏" panose="02010800040101010101" pitchFamily="2" charset="-122"/>
              </a:rPr>
              <a:t>“</a:t>
            </a:r>
            <a:r>
              <a:rPr lang="zh-CN" altLang="en-US" sz="2400" dirty="0">
                <a:solidFill>
                  <a:srgbClr val="7030A0"/>
                </a:solidFill>
                <a:latin typeface="华文新魏" panose="02010800040101010101" pitchFamily="2" charset="-122"/>
                <a:ea typeface="华文新魏" panose="02010800040101010101" pitchFamily="2" charset="-122"/>
              </a:rPr>
              <a:t>微机原理及应用</a:t>
            </a:r>
            <a:r>
              <a:rPr lang="en-US" altLang="zh-CN" sz="2400" dirty="0">
                <a:solidFill>
                  <a:srgbClr val="7030A0"/>
                </a:solidFill>
                <a:latin typeface="华文新魏" panose="02010800040101010101" pitchFamily="2" charset="-122"/>
                <a:ea typeface="华文新魏" panose="02010800040101010101" pitchFamily="2" charset="-122"/>
              </a:rPr>
              <a:t>"</a:t>
            </a:r>
            <a:r>
              <a:rPr lang="zh-CN" altLang="en-US" sz="2400" dirty="0">
                <a:solidFill>
                  <a:srgbClr val="7030A0"/>
                </a:solidFill>
                <a:latin typeface="华文新魏" panose="02010800040101010101" pitchFamily="2" charset="-122"/>
                <a:ea typeface="华文新魏" panose="02010800040101010101" pitchFamily="2" charset="-122"/>
              </a:rPr>
              <a:t>这门课吧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type="wd">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i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iterate type="wd">
                                    <p:tmPct val="10000"/>
                                  </p:iterate>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i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iterate type="wd">
                                    <p:tmPct val="10000"/>
                                  </p:iterate>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ox(in)">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006"/>
          <p:cNvPicPr>
            <a:picLocks noChangeAspect="1"/>
          </p:cNvPicPr>
          <p:nvPr/>
        </p:nvPicPr>
        <p:blipFill>
          <a:blip r:embed="rId2"/>
          <a:stretch>
            <a:fillRect/>
          </a:stretch>
        </p:blipFill>
        <p:spPr>
          <a:xfrm>
            <a:off x="4635500" y="965200"/>
            <a:ext cx="3429000" cy="2787650"/>
          </a:xfrm>
          <a:prstGeom prst="rect">
            <a:avLst/>
          </a:prstGeom>
          <a:noFill/>
          <a:ln w="9525">
            <a:noFill/>
          </a:ln>
        </p:spPr>
      </p:pic>
      <p:pic>
        <p:nvPicPr>
          <p:cNvPr id="12291" name="Picture 2" descr="image004"/>
          <p:cNvPicPr>
            <a:picLocks noChangeAspect="1"/>
          </p:cNvPicPr>
          <p:nvPr/>
        </p:nvPicPr>
        <p:blipFill>
          <a:blip r:embed="rId3"/>
          <a:stretch>
            <a:fillRect/>
          </a:stretch>
        </p:blipFill>
        <p:spPr>
          <a:xfrm>
            <a:off x="576263" y="965200"/>
            <a:ext cx="3697287" cy="2774950"/>
          </a:xfrm>
          <a:prstGeom prst="rect">
            <a:avLst/>
          </a:prstGeom>
          <a:noFill/>
          <a:ln w="9525">
            <a:noFill/>
          </a:ln>
        </p:spPr>
      </p:pic>
      <p:pic>
        <p:nvPicPr>
          <p:cNvPr id="12292" name="Picture 3" descr="C:\Users\Admin\AppData\Roaming\Tencent\Users\41694354\QQ\WinTemp\RichOle\{P~`B4497[NZ]2FV_)Q%UYT.png"/>
          <p:cNvPicPr>
            <a:picLocks noChangeAspect="1"/>
          </p:cNvPicPr>
          <p:nvPr/>
        </p:nvPicPr>
        <p:blipFill>
          <a:blip r:embed="rId4"/>
          <a:stretch>
            <a:fillRect/>
          </a:stretch>
        </p:blipFill>
        <p:spPr>
          <a:xfrm>
            <a:off x="576263" y="4027488"/>
            <a:ext cx="3697287" cy="2597150"/>
          </a:xfrm>
          <a:prstGeom prst="rect">
            <a:avLst/>
          </a:prstGeom>
          <a:noFill/>
          <a:ln w="9525">
            <a:noFill/>
          </a:ln>
        </p:spPr>
      </p:pic>
      <p:sp>
        <p:nvSpPr>
          <p:cNvPr id="12293" name="矩形 5"/>
          <p:cNvSpPr/>
          <p:nvPr/>
        </p:nvSpPr>
        <p:spPr>
          <a:xfrm>
            <a:off x="576263" y="595313"/>
            <a:ext cx="6802437" cy="369887"/>
          </a:xfrm>
          <a:prstGeom prst="rect">
            <a:avLst/>
          </a:prstGeom>
          <a:noFill/>
          <a:ln w="9525">
            <a:noFill/>
          </a:ln>
        </p:spPr>
        <p:txBody>
          <a:bodyPr>
            <a:spAutoFit/>
          </a:bodyPr>
          <a:lstStyle/>
          <a:p>
            <a:r>
              <a:rPr lang="en-US" altLang="zh-CN" dirty="0">
                <a:latin typeface="Arial" panose="020B0604020202020204" pitchFamily="34" charset="0"/>
              </a:rPr>
              <a:t>http://digi.163.com/11/1107/11/7I8K5GKQ00162OUT_all.html</a:t>
            </a:r>
            <a:endParaRPr lang="zh-CN" altLang="en-US" dirty="0">
              <a:latin typeface="Arial" panose="020B0604020202020204" pitchFamily="34" charset="0"/>
            </a:endParaRPr>
          </a:p>
        </p:txBody>
      </p:sp>
      <p:pic>
        <p:nvPicPr>
          <p:cNvPr id="12294" name="Picture 5" descr="C:\Users\Admin\AppData\Roaming\Tencent\Users\41694354\QQ\WinTemp\RichOle\PA$2C){RB(O(N$L{_L1UR04.png"/>
          <p:cNvPicPr>
            <a:picLocks noChangeAspect="1"/>
          </p:cNvPicPr>
          <p:nvPr/>
        </p:nvPicPr>
        <p:blipFill>
          <a:blip r:embed="rId5"/>
          <a:stretch>
            <a:fillRect/>
          </a:stretch>
        </p:blipFill>
        <p:spPr>
          <a:xfrm>
            <a:off x="4635500" y="4027488"/>
            <a:ext cx="3429000" cy="2760662"/>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C:\Users\Admin\AppData\Roaming\Tencent\Users\41694354\QQ\WinTemp\RichOle\8NEOL5D{ZBS_@4$@CJKK@ID.png"/>
          <p:cNvPicPr>
            <a:picLocks noChangeAspect="1"/>
          </p:cNvPicPr>
          <p:nvPr/>
        </p:nvPicPr>
        <p:blipFill>
          <a:blip r:embed="rId2"/>
          <a:stretch>
            <a:fillRect/>
          </a:stretch>
        </p:blipFill>
        <p:spPr>
          <a:xfrm>
            <a:off x="4083050" y="3179763"/>
            <a:ext cx="4560888" cy="3167062"/>
          </a:xfrm>
          <a:prstGeom prst="rect">
            <a:avLst/>
          </a:prstGeom>
          <a:noFill/>
          <a:ln w="9525">
            <a:noFill/>
          </a:ln>
        </p:spPr>
      </p:pic>
      <p:pic>
        <p:nvPicPr>
          <p:cNvPr id="13315" name="Picture 2" descr="C:\Users\Admin\AppData\Roaming\Tencent\Users\41694354\QQ\WinTemp\RichOle\ZMI5QR2][2L{H$X1~4J4ORX.png"/>
          <p:cNvPicPr>
            <a:picLocks noChangeAspect="1"/>
          </p:cNvPicPr>
          <p:nvPr/>
        </p:nvPicPr>
        <p:blipFill>
          <a:blip r:embed="rId3"/>
          <a:stretch>
            <a:fillRect/>
          </a:stretch>
        </p:blipFill>
        <p:spPr>
          <a:xfrm>
            <a:off x="541338" y="723900"/>
            <a:ext cx="3541712" cy="28956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Users\Admin\AppData\Roaming\Tencent\Users\41694354\QQ\WinTemp\RichOle\JEJ($_L]7Z7MKRM{TJVZ0)D.png"/>
          <p:cNvPicPr>
            <a:picLocks noChangeAspect="1"/>
          </p:cNvPicPr>
          <p:nvPr/>
        </p:nvPicPr>
        <p:blipFill>
          <a:blip r:embed="rId2"/>
          <a:stretch>
            <a:fillRect/>
          </a:stretch>
        </p:blipFill>
        <p:spPr>
          <a:xfrm>
            <a:off x="4367213" y="698500"/>
            <a:ext cx="4203700" cy="2743200"/>
          </a:xfrm>
          <a:prstGeom prst="rect">
            <a:avLst/>
          </a:prstGeom>
          <a:noFill/>
          <a:ln w="9525">
            <a:noFill/>
          </a:ln>
        </p:spPr>
      </p:pic>
      <p:pic>
        <p:nvPicPr>
          <p:cNvPr id="14339" name="Picture 2" descr="image008"/>
          <p:cNvPicPr>
            <a:picLocks noChangeAspect="1"/>
          </p:cNvPicPr>
          <p:nvPr/>
        </p:nvPicPr>
        <p:blipFill>
          <a:blip r:embed="rId3"/>
          <a:stretch>
            <a:fillRect/>
          </a:stretch>
        </p:blipFill>
        <p:spPr>
          <a:xfrm>
            <a:off x="673100" y="698500"/>
            <a:ext cx="3384550" cy="2743200"/>
          </a:xfrm>
          <a:prstGeom prst="rect">
            <a:avLst/>
          </a:prstGeom>
          <a:noFill/>
          <a:ln w="9525">
            <a:noFill/>
          </a:ln>
        </p:spPr>
      </p:pic>
      <p:pic>
        <p:nvPicPr>
          <p:cNvPr id="6" name="Picture 4"/>
          <p:cNvPicPr>
            <a:picLocks noChangeAspect="1" noChangeArrowheads="1"/>
          </p:cNvPicPr>
          <p:nvPr/>
        </p:nvPicPr>
        <p:blipFill>
          <a:blip r:embed="rId4"/>
          <a:srcRect/>
          <a:stretch>
            <a:fillRect/>
          </a:stretch>
        </p:blipFill>
        <p:spPr bwMode="auto">
          <a:xfrm>
            <a:off x="2803525" y="3835400"/>
            <a:ext cx="3128963" cy="2654300"/>
          </a:xfrm>
          <a:prstGeom prst="rect">
            <a:avLst/>
          </a:prstGeom>
          <a:noFill/>
          <a:ln w="12700" cap="flat" cmpd="sng">
            <a:noFill/>
            <a:prstDash val="solid"/>
            <a:miter lim="800000"/>
            <a:headEnd/>
            <a:tailEnd/>
          </a:ln>
          <a:effectLst>
            <a:prstShdw prst="shdw17" dist="17961" dir="2700000">
              <a:schemeClr val="accent1">
                <a:gamma/>
                <a:shade val="60000"/>
                <a:invGamma/>
              </a:schemeClr>
            </a:prst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C:\Users\Admin\AppData\Roaming\Tencent\Users\41694354\QQ\WinTemp\RichOle\}T]O_6F)`)JPZKK)~_}S4K8.png"/>
          <p:cNvPicPr>
            <a:picLocks noChangeAspect="1"/>
          </p:cNvPicPr>
          <p:nvPr/>
        </p:nvPicPr>
        <p:blipFill>
          <a:blip r:embed="rId2"/>
          <a:stretch>
            <a:fillRect/>
          </a:stretch>
        </p:blipFill>
        <p:spPr>
          <a:xfrm>
            <a:off x="4951413" y="2679700"/>
            <a:ext cx="3916362" cy="3970338"/>
          </a:xfrm>
          <a:prstGeom prst="rect">
            <a:avLst/>
          </a:prstGeom>
          <a:noFill/>
          <a:ln w="9525">
            <a:noFill/>
          </a:ln>
        </p:spPr>
      </p:pic>
      <p:pic>
        <p:nvPicPr>
          <p:cNvPr id="15363" name="Picture 2" descr="C:\Users\Admin\AppData\Roaming\Tencent\Users\41694354\QQ\WinTemp\RichOle\K5_H}[OJ[TQ@S}{NBG8D@{U.png"/>
          <p:cNvPicPr>
            <a:picLocks noChangeAspect="1"/>
          </p:cNvPicPr>
          <p:nvPr/>
        </p:nvPicPr>
        <p:blipFill>
          <a:blip r:embed="rId3"/>
          <a:stretch>
            <a:fillRect/>
          </a:stretch>
        </p:blipFill>
        <p:spPr>
          <a:xfrm>
            <a:off x="927100" y="3168650"/>
            <a:ext cx="3098800" cy="3481388"/>
          </a:xfrm>
          <a:prstGeom prst="rect">
            <a:avLst/>
          </a:prstGeom>
          <a:noFill/>
          <a:ln w="9525">
            <a:noFill/>
          </a:ln>
        </p:spPr>
      </p:pic>
      <p:pic>
        <p:nvPicPr>
          <p:cNvPr id="15364" name="Picture 1" descr="C:\Users\Admin\AppData\Roaming\Tencent\Users\41694354\QQ\WinTemp\RichOle\VXLJHIP%ZO8CXICF%EHKO5T.png"/>
          <p:cNvPicPr>
            <a:picLocks noChangeAspect="1"/>
          </p:cNvPicPr>
          <p:nvPr/>
        </p:nvPicPr>
        <p:blipFill>
          <a:blip r:embed="rId4"/>
          <a:stretch>
            <a:fillRect/>
          </a:stretch>
        </p:blipFill>
        <p:spPr>
          <a:xfrm>
            <a:off x="2757488" y="95250"/>
            <a:ext cx="2906712" cy="282575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p:cNvPicPr>
          <p:nvPr/>
        </p:nvPicPr>
        <p:blipFill>
          <a:blip r:embed="rId2"/>
          <a:stretch>
            <a:fillRect/>
          </a:stretch>
        </p:blipFill>
        <p:spPr>
          <a:xfrm>
            <a:off x="492125" y="581025"/>
            <a:ext cx="8158163" cy="5997575"/>
          </a:xfrm>
          <a:prstGeom prst="rect">
            <a:avLst/>
          </a:prstGeom>
          <a:noFill/>
          <a:ln w="1270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p:cNvPicPr>
          <p:nvPr/>
        </p:nvPicPr>
        <p:blipFill>
          <a:blip r:embed="rId2"/>
          <a:stretch>
            <a:fillRect/>
          </a:stretch>
        </p:blipFill>
        <p:spPr>
          <a:xfrm>
            <a:off x="631825" y="855663"/>
            <a:ext cx="8185150" cy="5476875"/>
          </a:xfrm>
          <a:prstGeom prst="rect">
            <a:avLst/>
          </a:prstGeom>
          <a:noFill/>
          <a:ln w="1270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p:cNvPicPr>
          <p:nvPr/>
        </p:nvPicPr>
        <p:blipFill>
          <a:blip r:embed="rId2"/>
          <a:stretch>
            <a:fillRect/>
          </a:stretch>
        </p:blipFill>
        <p:spPr>
          <a:xfrm>
            <a:off x="554038" y="633413"/>
            <a:ext cx="8212137" cy="5997575"/>
          </a:xfrm>
          <a:prstGeom prst="rect">
            <a:avLst/>
          </a:prstGeom>
          <a:noFill/>
          <a:ln w="1270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ln/>
        </p:spPr>
        <p:txBody>
          <a:bodyPr vert="horz" wrap="square" lIns="91440" tIns="45720" rIns="91440" bIns="45720" anchor="ctr" anchorCtr="0"/>
          <a:lstStyle/>
          <a:p>
            <a:r>
              <a:rPr lang="zh-CN" altLang="en-US" dirty="0"/>
              <a:t>微处理器为哪些设备提供了动力</a:t>
            </a:r>
          </a:p>
        </p:txBody>
      </p:sp>
      <p:pic>
        <p:nvPicPr>
          <p:cNvPr id="58370" name="Picture 2"/>
          <p:cNvPicPr>
            <a:picLocks noGrp="1" noChangeAspect="1" noChangeArrowheads="1"/>
          </p:cNvPicPr>
          <p:nvPr>
            <p:ph idx="1"/>
          </p:nvPr>
        </p:nvPicPr>
        <p:blipFill>
          <a:blip r:embed="rId2"/>
          <a:srcRect/>
          <a:stretch>
            <a:fillRect/>
          </a:stretch>
        </p:blipFill>
        <p:spPr>
          <a:xfrm>
            <a:off x="771525" y="1828800"/>
            <a:ext cx="7451725" cy="4686300"/>
          </a:xfrm>
          <a:ln w="12700"/>
          <a:effectLst>
            <a:prstShdw prst="shdw17" dist="17961" dir="2700000">
              <a:schemeClr val="accent1">
                <a:gamma/>
                <a:shade val="60000"/>
                <a:invGamma/>
              </a:schemeClr>
            </a:prst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ln/>
        </p:spPr>
        <p:txBody>
          <a:bodyPr vert="horz" wrap="square" lIns="91440" tIns="45720" rIns="91440" bIns="45720" anchor="ctr" anchorCtr="0"/>
          <a:lstStyle/>
          <a:p>
            <a:endParaRPr lang="zh-CN" altLang="en-US" dirty="0"/>
          </a:p>
        </p:txBody>
      </p:sp>
      <p:pic>
        <p:nvPicPr>
          <p:cNvPr id="59394" name="Picture 2"/>
          <p:cNvPicPr>
            <a:picLocks noGrp="1" noChangeAspect="1" noChangeArrowheads="1"/>
          </p:cNvPicPr>
          <p:nvPr>
            <p:ph idx="1"/>
          </p:nvPr>
        </p:nvPicPr>
        <p:blipFill>
          <a:blip r:embed="rId2"/>
          <a:srcRect/>
          <a:stretch>
            <a:fillRect/>
          </a:stretch>
        </p:blipFill>
        <p:spPr>
          <a:xfrm>
            <a:off x="536575" y="1054100"/>
            <a:ext cx="7975600" cy="5181600"/>
          </a:xfrm>
          <a:ln w="12700"/>
          <a:effectLst>
            <a:prstShdw prst="shdw17" dist="17961" dir="2700000">
              <a:schemeClr val="accent1">
                <a:gamma/>
                <a:shade val="60000"/>
                <a:invGamma/>
              </a:schemeClr>
            </a:prst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ln/>
        </p:spPr>
        <p:txBody>
          <a:bodyPr vert="horz" wrap="square" lIns="91440" tIns="45720" rIns="91440" bIns="45720" anchor="ctr" anchorCtr="0"/>
          <a:lstStyle/>
          <a:p>
            <a:endParaRPr lang="zh-CN" altLang="en-US" dirty="0"/>
          </a:p>
        </p:txBody>
      </p:sp>
      <p:pic>
        <p:nvPicPr>
          <p:cNvPr id="60418" name="Picture 2"/>
          <p:cNvPicPr>
            <a:picLocks noGrp="1" noChangeAspect="1" noChangeArrowheads="1"/>
          </p:cNvPicPr>
          <p:nvPr>
            <p:ph idx="1"/>
          </p:nvPr>
        </p:nvPicPr>
        <p:blipFill>
          <a:blip r:embed="rId2"/>
          <a:srcRect/>
          <a:stretch>
            <a:fillRect/>
          </a:stretch>
        </p:blipFill>
        <p:spPr>
          <a:xfrm>
            <a:off x="587375" y="863600"/>
            <a:ext cx="8001000" cy="5181600"/>
          </a:xfrm>
          <a:ln w="12700"/>
          <a:effectLst>
            <a:prstShdw prst="shdw17" dist="17961" dir="2700000">
              <a:schemeClr val="accent1">
                <a:gamma/>
                <a:shade val="60000"/>
                <a:invGamma/>
              </a:schemeClr>
            </a:prst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a:hlinkClick r:id="rId2"/>
          </p:cNvPr>
          <p:cNvSpPr txBox="1"/>
          <p:nvPr/>
        </p:nvSpPr>
        <p:spPr>
          <a:xfrm>
            <a:off x="1371600" y="4254500"/>
            <a:ext cx="5334000" cy="461963"/>
          </a:xfrm>
          <a:prstGeom prst="rect">
            <a:avLst/>
          </a:prstGeom>
          <a:gradFill rotWithShape="0">
            <a:gsLst>
              <a:gs pos="0">
                <a:srgbClr val="185E5E"/>
              </a:gs>
              <a:gs pos="50000">
                <a:srgbClr val="33CCCC"/>
              </a:gs>
              <a:gs pos="100000">
                <a:srgbClr val="185E5E"/>
              </a:gs>
            </a:gsLst>
            <a:lin ang="5400000" scaled="1"/>
            <a:tileRect/>
          </a:gradFill>
          <a:ln w="9525">
            <a:noFill/>
          </a:ln>
        </p:spPr>
        <p:txBody>
          <a:bodyPr>
            <a:spAutoFit/>
          </a:bodyPr>
          <a:lstStyle/>
          <a:p>
            <a:pPr>
              <a:spcBef>
                <a:spcPct val="50000"/>
              </a:spcBef>
            </a:pPr>
            <a:r>
              <a:rPr lang="zh-CN" altLang="en-US" sz="2400" b="1" dirty="0">
                <a:latin typeface="Times New Roman" panose="02020603050405020304" pitchFamily="18" charset="0"/>
              </a:rPr>
              <a:t>第六章输入输出及接口技术</a:t>
            </a:r>
            <a:endParaRPr lang="en-US" altLang="zh-CN" sz="2400" b="1" dirty="0">
              <a:latin typeface="Times New Roman" panose="02020603050405020304" pitchFamily="18" charset="0"/>
            </a:endParaRPr>
          </a:p>
        </p:txBody>
      </p:sp>
      <p:sp>
        <p:nvSpPr>
          <p:cNvPr id="4099" name="Text Box 3">
            <a:hlinkClick r:id="rId3"/>
          </p:cNvPr>
          <p:cNvSpPr txBox="1"/>
          <p:nvPr/>
        </p:nvSpPr>
        <p:spPr>
          <a:xfrm>
            <a:off x="1371600" y="1039813"/>
            <a:ext cx="5334000" cy="457200"/>
          </a:xfrm>
          <a:prstGeom prst="rect">
            <a:avLst/>
          </a:prstGeom>
          <a:gradFill rotWithShape="0">
            <a:gsLst>
              <a:gs pos="0">
                <a:srgbClr val="185E5E"/>
              </a:gs>
              <a:gs pos="50000">
                <a:srgbClr val="33CCCC"/>
              </a:gs>
              <a:gs pos="100000">
                <a:srgbClr val="185E5E"/>
              </a:gs>
            </a:gsLst>
            <a:lin ang="5400000" scaled="1"/>
            <a:tileRect/>
          </a:gradFill>
          <a:ln w="9525">
            <a:noFill/>
          </a:ln>
        </p:spPr>
        <p:txBody>
          <a:bodyPr>
            <a:spAutoFit/>
          </a:bodyPr>
          <a:lstStyle/>
          <a:p>
            <a:pPr>
              <a:spcBef>
                <a:spcPct val="50000"/>
              </a:spcBef>
            </a:pPr>
            <a:r>
              <a:rPr lang="zh-CN" altLang="en-US" sz="2400" b="1" dirty="0">
                <a:solidFill>
                  <a:srgbClr val="C71705"/>
                </a:solidFill>
                <a:latin typeface="Times New Roman" panose="02020603050405020304" pitchFamily="18" charset="0"/>
              </a:rPr>
              <a:t>第一章 微型计算机基础</a:t>
            </a:r>
          </a:p>
        </p:txBody>
      </p:sp>
      <p:sp>
        <p:nvSpPr>
          <p:cNvPr id="4100" name="Text Box 4">
            <a:hlinkClick r:id="rId4"/>
          </p:cNvPr>
          <p:cNvSpPr txBox="1"/>
          <p:nvPr/>
        </p:nvSpPr>
        <p:spPr>
          <a:xfrm>
            <a:off x="1371600" y="1671638"/>
            <a:ext cx="5334000" cy="457200"/>
          </a:xfrm>
          <a:prstGeom prst="rect">
            <a:avLst/>
          </a:prstGeom>
          <a:gradFill rotWithShape="0">
            <a:gsLst>
              <a:gs pos="0">
                <a:srgbClr val="185E5E"/>
              </a:gs>
              <a:gs pos="50000">
                <a:srgbClr val="33CCCC"/>
              </a:gs>
              <a:gs pos="100000">
                <a:srgbClr val="185E5E"/>
              </a:gs>
            </a:gsLst>
            <a:lin ang="5400000" scaled="1"/>
            <a:tileRect/>
          </a:gradFill>
          <a:ln w="9525">
            <a:noFill/>
          </a:ln>
        </p:spPr>
        <p:txBody>
          <a:bodyPr>
            <a:spAutoFit/>
          </a:bodyPr>
          <a:lstStyle/>
          <a:p>
            <a:pPr>
              <a:spcBef>
                <a:spcPct val="50000"/>
              </a:spcBef>
            </a:pPr>
            <a:r>
              <a:rPr lang="zh-CN" altLang="en-US" sz="2400" b="1" dirty="0">
                <a:latin typeface="Times New Roman" panose="02020603050405020304" pitchFamily="18" charset="0"/>
              </a:rPr>
              <a:t>第二章 </a:t>
            </a:r>
            <a:r>
              <a:rPr lang="en-US" altLang="zh-CN" sz="2400" b="1" dirty="0">
                <a:latin typeface="Times New Roman" panose="02020603050405020304" pitchFamily="18" charset="0"/>
              </a:rPr>
              <a:t>8086</a:t>
            </a:r>
            <a:r>
              <a:rPr lang="zh-CN" altLang="en-US" sz="2400" b="1" dirty="0">
                <a:latin typeface="Times New Roman" panose="02020603050405020304" pitchFamily="18" charset="0"/>
              </a:rPr>
              <a:t>微处理器的结构</a:t>
            </a:r>
          </a:p>
        </p:txBody>
      </p:sp>
      <p:sp>
        <p:nvSpPr>
          <p:cNvPr id="4101" name="Text Box 5">
            <a:hlinkClick r:id="rId5"/>
          </p:cNvPr>
          <p:cNvSpPr txBox="1"/>
          <p:nvPr/>
        </p:nvSpPr>
        <p:spPr>
          <a:xfrm>
            <a:off x="1371600" y="2346325"/>
            <a:ext cx="5334000" cy="457200"/>
          </a:xfrm>
          <a:prstGeom prst="rect">
            <a:avLst/>
          </a:prstGeom>
          <a:gradFill rotWithShape="0">
            <a:gsLst>
              <a:gs pos="0">
                <a:srgbClr val="185E5E"/>
              </a:gs>
              <a:gs pos="50000">
                <a:srgbClr val="33CCCC"/>
              </a:gs>
              <a:gs pos="100000">
                <a:srgbClr val="185E5E"/>
              </a:gs>
            </a:gsLst>
            <a:lin ang="5400000" scaled="1"/>
            <a:tileRect/>
          </a:gradFill>
          <a:ln w="9525">
            <a:noFill/>
          </a:ln>
        </p:spPr>
        <p:txBody>
          <a:bodyPr>
            <a:spAutoFit/>
          </a:bodyPr>
          <a:lstStyle/>
          <a:p>
            <a:pPr>
              <a:spcBef>
                <a:spcPct val="50000"/>
              </a:spcBef>
            </a:pPr>
            <a:r>
              <a:rPr lang="zh-CN" altLang="en-US" sz="2400" b="1" dirty="0">
                <a:solidFill>
                  <a:srgbClr val="C71705"/>
                </a:solidFill>
                <a:latin typeface="Times New Roman" panose="02020603050405020304" pitchFamily="18" charset="0"/>
              </a:rPr>
              <a:t>第三章 </a:t>
            </a:r>
            <a:r>
              <a:rPr lang="en-US" altLang="zh-CN" sz="2400" b="1" dirty="0">
                <a:solidFill>
                  <a:srgbClr val="C71705"/>
                </a:solidFill>
                <a:latin typeface="Times New Roman" panose="02020603050405020304" pitchFamily="18" charset="0"/>
              </a:rPr>
              <a:t>8086</a:t>
            </a:r>
            <a:r>
              <a:rPr lang="zh-CN" altLang="en-US" sz="2400" b="1" dirty="0">
                <a:solidFill>
                  <a:srgbClr val="C71705"/>
                </a:solidFill>
                <a:latin typeface="Times New Roman" panose="02020603050405020304" pitchFamily="18" charset="0"/>
              </a:rPr>
              <a:t>微处理器的指令系统</a:t>
            </a:r>
          </a:p>
        </p:txBody>
      </p:sp>
      <p:sp>
        <p:nvSpPr>
          <p:cNvPr id="4102" name="Text Box 6">
            <a:hlinkClick r:id="rId6"/>
          </p:cNvPr>
          <p:cNvSpPr txBox="1"/>
          <p:nvPr/>
        </p:nvSpPr>
        <p:spPr>
          <a:xfrm>
            <a:off x="1371600" y="2990850"/>
            <a:ext cx="5334000" cy="457200"/>
          </a:xfrm>
          <a:prstGeom prst="rect">
            <a:avLst/>
          </a:prstGeom>
          <a:gradFill rotWithShape="0">
            <a:gsLst>
              <a:gs pos="0">
                <a:srgbClr val="185E5E"/>
              </a:gs>
              <a:gs pos="50000">
                <a:srgbClr val="33CCCC"/>
              </a:gs>
              <a:gs pos="100000">
                <a:srgbClr val="185E5E"/>
              </a:gs>
            </a:gsLst>
            <a:lin ang="5400000" scaled="1"/>
            <a:tileRect/>
          </a:gradFill>
          <a:ln w="9525">
            <a:noFill/>
          </a:ln>
        </p:spPr>
        <p:txBody>
          <a:bodyPr>
            <a:spAutoFit/>
          </a:bodyPr>
          <a:lstStyle/>
          <a:p>
            <a:pPr>
              <a:spcBef>
                <a:spcPct val="50000"/>
              </a:spcBef>
            </a:pPr>
            <a:r>
              <a:rPr lang="zh-CN" altLang="en-US" sz="2400" b="1" dirty="0">
                <a:latin typeface="Times New Roman" panose="02020603050405020304" pitchFamily="18" charset="0"/>
              </a:rPr>
              <a:t>第四章 汇编语言程序设计</a:t>
            </a:r>
          </a:p>
        </p:txBody>
      </p:sp>
      <p:sp>
        <p:nvSpPr>
          <p:cNvPr id="4103" name="Text Box 7">
            <a:hlinkClick r:id="rId7"/>
          </p:cNvPr>
          <p:cNvSpPr txBox="1"/>
          <p:nvPr/>
        </p:nvSpPr>
        <p:spPr>
          <a:xfrm>
            <a:off x="1371600" y="3636963"/>
            <a:ext cx="5334000" cy="461962"/>
          </a:xfrm>
          <a:prstGeom prst="rect">
            <a:avLst/>
          </a:prstGeom>
          <a:gradFill rotWithShape="0">
            <a:gsLst>
              <a:gs pos="0">
                <a:srgbClr val="185E5E"/>
              </a:gs>
              <a:gs pos="50000">
                <a:srgbClr val="33CCCC"/>
              </a:gs>
              <a:gs pos="100000">
                <a:srgbClr val="185E5E"/>
              </a:gs>
            </a:gsLst>
            <a:lin ang="5400000" scaled="1"/>
            <a:tileRect/>
          </a:gradFill>
          <a:ln w="9525">
            <a:noFill/>
          </a:ln>
        </p:spPr>
        <p:txBody>
          <a:bodyPr>
            <a:spAutoFit/>
          </a:bodyPr>
          <a:lstStyle/>
          <a:p>
            <a:pPr>
              <a:spcBef>
                <a:spcPct val="50000"/>
              </a:spcBef>
            </a:pPr>
            <a:r>
              <a:rPr lang="zh-CN" altLang="en-US" sz="2400" b="1" dirty="0">
                <a:solidFill>
                  <a:srgbClr val="C71705"/>
                </a:solidFill>
                <a:latin typeface="Times New Roman" panose="02020603050405020304" pitchFamily="18" charset="0"/>
              </a:rPr>
              <a:t>第五章</a:t>
            </a:r>
            <a:r>
              <a:rPr lang="zh-CN" altLang="en-US" sz="2400" b="1" dirty="0">
                <a:latin typeface="Times New Roman" panose="02020603050405020304" pitchFamily="18" charset="0"/>
              </a:rPr>
              <a:t>内存储器及其接口</a:t>
            </a:r>
          </a:p>
        </p:txBody>
      </p:sp>
      <p:sp>
        <p:nvSpPr>
          <p:cNvPr id="4104" name="Text Box 8">
            <a:hlinkClick r:id="rId8"/>
          </p:cNvPr>
          <p:cNvSpPr txBox="1"/>
          <p:nvPr/>
        </p:nvSpPr>
        <p:spPr>
          <a:xfrm>
            <a:off x="1371600" y="4900613"/>
            <a:ext cx="5334000" cy="457200"/>
          </a:xfrm>
          <a:prstGeom prst="rect">
            <a:avLst/>
          </a:prstGeom>
          <a:gradFill rotWithShape="0">
            <a:gsLst>
              <a:gs pos="0">
                <a:srgbClr val="185E5E"/>
              </a:gs>
              <a:gs pos="50000">
                <a:srgbClr val="33CCCC"/>
              </a:gs>
              <a:gs pos="100000">
                <a:srgbClr val="185E5E"/>
              </a:gs>
            </a:gsLst>
            <a:lin ang="5400000" scaled="1"/>
            <a:tileRect/>
          </a:gradFill>
          <a:ln w="9525">
            <a:noFill/>
          </a:ln>
        </p:spPr>
        <p:txBody>
          <a:bodyPr>
            <a:spAutoFit/>
          </a:bodyPr>
          <a:lstStyle/>
          <a:p>
            <a:pPr>
              <a:spcBef>
                <a:spcPct val="50000"/>
              </a:spcBef>
            </a:pPr>
            <a:r>
              <a:rPr lang="zh-CN" altLang="en-US" sz="2400" b="1" dirty="0">
                <a:solidFill>
                  <a:srgbClr val="C71705"/>
                </a:solidFill>
                <a:latin typeface="Times New Roman" panose="02020603050405020304" pitchFamily="18" charset="0"/>
              </a:rPr>
              <a:t>第七章 中断系统</a:t>
            </a:r>
          </a:p>
        </p:txBody>
      </p:sp>
      <p:sp>
        <p:nvSpPr>
          <p:cNvPr id="4105" name="Text Box 9"/>
          <p:cNvSpPr txBox="1"/>
          <p:nvPr/>
        </p:nvSpPr>
        <p:spPr>
          <a:xfrm>
            <a:off x="1879600" y="142875"/>
            <a:ext cx="3810000" cy="762000"/>
          </a:xfrm>
          <a:prstGeom prst="rect">
            <a:avLst/>
          </a:prstGeom>
          <a:noFill/>
          <a:ln w="9525">
            <a:noFill/>
          </a:ln>
        </p:spPr>
        <p:txBody>
          <a:bodyPr>
            <a:spAutoFit/>
          </a:bodyPr>
          <a:lstStyle/>
          <a:p>
            <a:pPr>
              <a:spcBef>
                <a:spcPct val="50000"/>
              </a:spcBef>
            </a:pPr>
            <a:r>
              <a:rPr lang="en-US" altLang="zh-CN" sz="4400" i="1" dirty="0">
                <a:solidFill>
                  <a:schemeClr val="accent2"/>
                </a:solidFill>
                <a:latin typeface="Times New Roman" panose="02020603050405020304" pitchFamily="18" charset="0"/>
              </a:rPr>
              <a:t>     </a:t>
            </a:r>
            <a:r>
              <a:rPr lang="zh-CN" altLang="en-US" sz="4400" b="1" dirty="0">
                <a:latin typeface="Times New Roman" panose="02020603050405020304" pitchFamily="18" charset="0"/>
              </a:rPr>
              <a:t>目       录</a:t>
            </a:r>
          </a:p>
        </p:txBody>
      </p:sp>
      <p:sp>
        <p:nvSpPr>
          <p:cNvPr id="4106" name="Text Box 10">
            <a:hlinkClick r:id="rId9"/>
          </p:cNvPr>
          <p:cNvSpPr txBox="1"/>
          <p:nvPr/>
        </p:nvSpPr>
        <p:spPr>
          <a:xfrm>
            <a:off x="1381125" y="5500688"/>
            <a:ext cx="5334000" cy="461962"/>
          </a:xfrm>
          <a:prstGeom prst="rect">
            <a:avLst/>
          </a:prstGeom>
          <a:gradFill rotWithShape="0">
            <a:gsLst>
              <a:gs pos="0">
                <a:srgbClr val="185E5E"/>
              </a:gs>
              <a:gs pos="50000">
                <a:srgbClr val="33CCCC"/>
              </a:gs>
              <a:gs pos="100000">
                <a:srgbClr val="185E5E"/>
              </a:gs>
            </a:gsLst>
            <a:lin ang="5400000" scaled="1"/>
            <a:tileRect/>
          </a:gradFill>
          <a:ln w="9525">
            <a:noFill/>
          </a:ln>
        </p:spPr>
        <p:txBody>
          <a:bodyPr>
            <a:spAutoFit/>
          </a:bodyPr>
          <a:lstStyle/>
          <a:p>
            <a:pPr>
              <a:spcBef>
                <a:spcPct val="50000"/>
              </a:spcBef>
            </a:pPr>
            <a:r>
              <a:rPr lang="zh-CN" altLang="en-US" sz="2400" b="1" dirty="0">
                <a:latin typeface="Times New Roman" panose="02020603050405020304" pitchFamily="18" charset="0"/>
              </a:rPr>
              <a:t>第八章 可编程接口芯片及应用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ln/>
        </p:spPr>
        <p:txBody>
          <a:bodyPr vert="horz" wrap="square" lIns="91440" tIns="45720" rIns="91440" bIns="45720" anchor="ctr" anchorCtr="0"/>
          <a:lstStyle/>
          <a:p>
            <a:endParaRPr lang="zh-CN" altLang="en-US" dirty="0"/>
          </a:p>
        </p:txBody>
      </p:sp>
      <p:pic>
        <p:nvPicPr>
          <p:cNvPr id="61442" name="Picture 2"/>
          <p:cNvPicPr>
            <a:picLocks noGrp="1" noChangeAspect="1" noChangeArrowheads="1"/>
          </p:cNvPicPr>
          <p:nvPr>
            <p:ph idx="1"/>
          </p:nvPr>
        </p:nvPicPr>
        <p:blipFill>
          <a:blip r:embed="rId2"/>
          <a:srcRect/>
          <a:stretch>
            <a:fillRect/>
          </a:stretch>
        </p:blipFill>
        <p:spPr>
          <a:xfrm>
            <a:off x="565150" y="863600"/>
            <a:ext cx="8042275" cy="5181600"/>
          </a:xfrm>
          <a:ln w="12700"/>
          <a:effectLst>
            <a:prstShdw prst="shdw17" dist="17961" dir="2700000">
              <a:schemeClr val="accent1">
                <a:gamma/>
                <a:shade val="60000"/>
                <a:invGamma/>
              </a:schemeClr>
            </a:prst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ln/>
        </p:spPr>
        <p:txBody>
          <a:bodyPr vert="horz" wrap="square" lIns="91440" tIns="45720" rIns="91440" bIns="45720" anchor="ctr" anchorCtr="0"/>
          <a:lstStyle/>
          <a:p>
            <a:endParaRPr lang="zh-CN" altLang="en-US" dirty="0"/>
          </a:p>
        </p:txBody>
      </p:sp>
      <p:sp>
        <p:nvSpPr>
          <p:cNvPr id="23555" name="内容占位符 2"/>
          <p:cNvSpPr>
            <a:spLocks noGrp="1"/>
          </p:cNvSpPr>
          <p:nvPr>
            <p:ph idx="1"/>
          </p:nvPr>
        </p:nvSpPr>
        <p:spPr>
          <a:ln/>
        </p:spPr>
        <p:txBody>
          <a:bodyPr vert="horz" wrap="square" lIns="91440" tIns="45720" rIns="91440" bIns="45720" anchor="t" anchorCtr="0"/>
          <a:lstStyle/>
          <a:p>
            <a:endParaRPr lang="zh-CN" altLang="en-US" dirty="0"/>
          </a:p>
        </p:txBody>
      </p:sp>
      <p:pic>
        <p:nvPicPr>
          <p:cNvPr id="62466" name="Picture 2"/>
          <p:cNvPicPr>
            <a:picLocks noChangeAspect="1" noChangeArrowheads="1"/>
          </p:cNvPicPr>
          <p:nvPr/>
        </p:nvPicPr>
        <p:blipFill>
          <a:blip r:embed="rId2"/>
          <a:srcRect/>
          <a:stretch>
            <a:fillRect/>
          </a:stretch>
        </p:blipFill>
        <p:spPr bwMode="auto">
          <a:xfrm>
            <a:off x="757238" y="817563"/>
            <a:ext cx="7804150" cy="5049838"/>
          </a:xfrm>
          <a:prstGeom prst="rect">
            <a:avLst/>
          </a:prstGeom>
          <a:noFill/>
          <a:ln w="12700" cap="flat" cmpd="sng">
            <a:noFill/>
            <a:prstDash val="solid"/>
            <a:miter lim="800000"/>
            <a:headEnd/>
            <a:tailEnd/>
          </a:ln>
          <a:effectLst>
            <a:prstShdw prst="shdw17" dist="17961" dir="2700000">
              <a:schemeClr val="accent1">
                <a:gamma/>
                <a:shade val="60000"/>
                <a:invGamma/>
              </a:schemeClr>
            </a:prst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7"/>
          <p:cNvSpPr/>
          <p:nvPr/>
        </p:nvSpPr>
        <p:spPr>
          <a:xfrm>
            <a:off x="2276475" y="504825"/>
            <a:ext cx="3868738" cy="522288"/>
          </a:xfrm>
          <a:prstGeom prst="rect">
            <a:avLst/>
          </a:prstGeom>
          <a:noFill/>
          <a:ln w="12700">
            <a:noFill/>
          </a:ln>
        </p:spPr>
        <p:txBody>
          <a:bodyPr wrap="none">
            <a:spAutoFit/>
          </a:bodyPr>
          <a:lstStyle/>
          <a:p>
            <a:r>
              <a:rPr lang="en-US" altLang="zh-CN" sz="2800" b="1" dirty="0">
                <a:latin typeface="Arial" panose="020B0604020202020204" pitchFamily="34" charset="0"/>
                <a:hlinkClick r:id="" action="ppaction://noaction"/>
              </a:rPr>
              <a:t>1.3   </a:t>
            </a:r>
            <a:r>
              <a:rPr lang="zh-CN" altLang="en-US" sz="2800" b="1" dirty="0">
                <a:latin typeface="Arial" panose="020B0604020202020204" pitchFamily="34" charset="0"/>
                <a:hlinkClick r:id="" action="ppaction://noaction"/>
              </a:rPr>
              <a:t>计算机的基本结构</a:t>
            </a:r>
          </a:p>
        </p:txBody>
      </p:sp>
      <p:sp>
        <p:nvSpPr>
          <p:cNvPr id="24579" name="矩形 3"/>
          <p:cNvSpPr/>
          <p:nvPr/>
        </p:nvSpPr>
        <p:spPr>
          <a:xfrm>
            <a:off x="723900" y="1308100"/>
            <a:ext cx="7277100" cy="2678113"/>
          </a:xfrm>
          <a:prstGeom prst="rect">
            <a:avLst/>
          </a:prstGeom>
          <a:noFill/>
          <a:ln w="9525">
            <a:noFill/>
          </a:ln>
        </p:spPr>
        <p:txBody>
          <a:bodyPr>
            <a:spAutoFit/>
          </a:bodyPr>
          <a:lstStyle/>
          <a:p>
            <a:r>
              <a:rPr lang="zh-CN" altLang="en-US" sz="2800" dirty="0">
                <a:solidFill>
                  <a:srgbClr val="FF0000"/>
                </a:solidFill>
                <a:latin typeface="Arial" panose="020B0604020202020204" pitchFamily="34" charset="0"/>
              </a:rPr>
              <a:t>冯 </a:t>
            </a:r>
            <a:r>
              <a:rPr lang="en-US" altLang="zh-CN" sz="2800" dirty="0">
                <a:solidFill>
                  <a:srgbClr val="FF0000"/>
                </a:solidFill>
                <a:latin typeface="Arial" panose="020B0604020202020204" pitchFamily="34" charset="0"/>
              </a:rPr>
              <a:t>· </a:t>
            </a:r>
            <a:r>
              <a:rPr lang="zh-CN" altLang="en-US" sz="2800" dirty="0">
                <a:solidFill>
                  <a:srgbClr val="FF0000"/>
                </a:solidFill>
                <a:latin typeface="Arial" panose="020B0604020202020204" pitchFamily="34" charset="0"/>
              </a:rPr>
              <a:t>诺依曼</a:t>
            </a:r>
            <a:r>
              <a:rPr lang="zh-CN" altLang="en-US" sz="2800" dirty="0">
                <a:latin typeface="Arial" panose="020B0604020202020204" pitchFamily="34" charset="0"/>
              </a:rPr>
              <a:t>领导的研制小组提出的计算机方案中明确了计算机的五大组成部分：</a:t>
            </a:r>
            <a:endParaRPr lang="en-US" altLang="zh-CN" sz="2800" dirty="0">
              <a:latin typeface="Arial" panose="020B0604020202020204" pitchFamily="34" charset="0"/>
            </a:endParaRPr>
          </a:p>
          <a:p>
            <a:r>
              <a:rPr lang="en-US" altLang="zh-CN" sz="2800" dirty="0">
                <a:latin typeface="Arial" panose="020B0604020202020204" pitchFamily="34" charset="0"/>
              </a:rPr>
              <a:t>     </a:t>
            </a:r>
            <a:r>
              <a:rPr lang="zh-CN" altLang="en-US" sz="2800" b="1" dirty="0">
                <a:solidFill>
                  <a:srgbClr val="FF0000"/>
                </a:solidFill>
                <a:latin typeface="Arial" panose="020B0604020202020204" pitchFamily="34" charset="0"/>
              </a:rPr>
              <a:t>运算器</a:t>
            </a:r>
            <a:endParaRPr lang="en-US" altLang="zh-CN" sz="2800" b="1" dirty="0">
              <a:solidFill>
                <a:srgbClr val="FF0000"/>
              </a:solidFill>
              <a:latin typeface="Arial" panose="020B0604020202020204" pitchFamily="34" charset="0"/>
            </a:endParaRPr>
          </a:p>
          <a:p>
            <a:r>
              <a:rPr lang="en-US" altLang="zh-CN" sz="2800" b="1" dirty="0">
                <a:solidFill>
                  <a:srgbClr val="FF0000"/>
                </a:solidFill>
                <a:latin typeface="Arial" panose="020B0604020202020204" pitchFamily="34" charset="0"/>
              </a:rPr>
              <a:t>     </a:t>
            </a:r>
            <a:r>
              <a:rPr lang="zh-CN" altLang="en-US" sz="2800" b="1" dirty="0">
                <a:solidFill>
                  <a:srgbClr val="FF0000"/>
                </a:solidFill>
                <a:latin typeface="Arial" panose="020B0604020202020204" pitchFamily="34" charset="0"/>
              </a:rPr>
              <a:t>逻辑控制装置</a:t>
            </a:r>
            <a:r>
              <a:rPr lang="en-US" altLang="zh-CN" sz="2800" b="1" dirty="0">
                <a:solidFill>
                  <a:srgbClr val="FF0000"/>
                </a:solidFill>
                <a:latin typeface="Arial" panose="020B0604020202020204" pitchFamily="34" charset="0"/>
              </a:rPr>
              <a:t>(</a:t>
            </a:r>
            <a:r>
              <a:rPr lang="zh-CN" altLang="en-US" sz="2800" b="1" dirty="0">
                <a:solidFill>
                  <a:srgbClr val="FF0000"/>
                </a:solidFill>
                <a:latin typeface="Arial" panose="020B0604020202020204" pitchFamily="34" charset="0"/>
              </a:rPr>
              <a:t>控制器</a:t>
            </a:r>
            <a:r>
              <a:rPr lang="en-US" altLang="zh-CN" sz="2800" b="1" dirty="0">
                <a:solidFill>
                  <a:srgbClr val="FF0000"/>
                </a:solidFill>
                <a:latin typeface="Arial" panose="020B0604020202020204" pitchFamily="34" charset="0"/>
              </a:rPr>
              <a:t>)</a:t>
            </a:r>
          </a:p>
          <a:p>
            <a:r>
              <a:rPr lang="en-US" altLang="zh-CN" sz="2800" b="1" dirty="0">
                <a:solidFill>
                  <a:srgbClr val="FF0000"/>
                </a:solidFill>
                <a:latin typeface="Arial" panose="020B0604020202020204" pitchFamily="34" charset="0"/>
              </a:rPr>
              <a:t>     </a:t>
            </a:r>
            <a:r>
              <a:rPr lang="zh-CN" altLang="en-US" sz="2800" b="1" dirty="0">
                <a:solidFill>
                  <a:srgbClr val="FF0000"/>
                </a:solidFill>
                <a:latin typeface="Arial" panose="020B0604020202020204" pitchFamily="34" charset="0"/>
              </a:rPr>
              <a:t>存储器</a:t>
            </a:r>
            <a:endParaRPr lang="en-US" altLang="zh-CN" sz="2800" b="1" dirty="0">
              <a:solidFill>
                <a:srgbClr val="FF0000"/>
              </a:solidFill>
              <a:latin typeface="Arial" panose="020B0604020202020204" pitchFamily="34" charset="0"/>
            </a:endParaRPr>
          </a:p>
          <a:p>
            <a:r>
              <a:rPr lang="en-US" altLang="zh-CN" sz="2800" b="1" dirty="0">
                <a:solidFill>
                  <a:srgbClr val="FF0000"/>
                </a:solidFill>
                <a:latin typeface="Arial" panose="020B0604020202020204" pitchFamily="34" charset="0"/>
              </a:rPr>
              <a:t>     </a:t>
            </a:r>
            <a:r>
              <a:rPr lang="zh-CN" altLang="en-US" sz="2800" b="1" dirty="0">
                <a:solidFill>
                  <a:srgbClr val="FF0000"/>
                </a:solidFill>
                <a:latin typeface="Arial" panose="020B0604020202020204" pitchFamily="34" charset="0"/>
              </a:rPr>
              <a:t>输出设备和输入设备</a:t>
            </a:r>
            <a:r>
              <a:rPr lang="zh-CN" altLang="en-US" sz="2800" dirty="0">
                <a:latin typeface="Arial" panose="020B0604020202020204" pitchFamily="34"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p:nvPr/>
        </p:nvSpPr>
        <p:spPr>
          <a:xfrm>
            <a:off x="266700" y="1035050"/>
            <a:ext cx="8458200" cy="519113"/>
          </a:xfrm>
          <a:prstGeom prst="rect">
            <a:avLst/>
          </a:prstGeom>
          <a:noFill/>
          <a:ln w="12700">
            <a:noFill/>
          </a:ln>
        </p:spPr>
        <p:txBody>
          <a:bodyPr>
            <a:spAutoFit/>
          </a:bodyPr>
          <a:lstStyle/>
          <a:p>
            <a:pPr>
              <a:spcBef>
                <a:spcPct val="50000"/>
              </a:spcBef>
            </a:pPr>
            <a:r>
              <a:rPr lang="zh-CN" altLang="en-US" sz="2800" b="1" dirty="0">
                <a:solidFill>
                  <a:srgbClr val="CC3300"/>
                </a:solidFill>
                <a:latin typeface="Times New Roman" panose="02020603050405020304" pitchFamily="18" charset="0"/>
              </a:rPr>
              <a:t>一</a:t>
            </a:r>
            <a:r>
              <a:rPr lang="zh-CN" altLang="en-US" sz="2800" b="1" dirty="0">
                <a:solidFill>
                  <a:srgbClr val="CC3300"/>
                </a:solidFill>
                <a:latin typeface="宋体" panose="02010600030101010101" pitchFamily="2" charset="-122"/>
              </a:rPr>
              <a:t>、常用术语</a:t>
            </a:r>
          </a:p>
        </p:txBody>
      </p:sp>
      <p:sp>
        <p:nvSpPr>
          <p:cNvPr id="25603" name="Oval 3"/>
          <p:cNvSpPr/>
          <p:nvPr/>
        </p:nvSpPr>
        <p:spPr>
          <a:xfrm>
            <a:off x="1371600" y="2133600"/>
            <a:ext cx="6477000" cy="4191000"/>
          </a:xfrm>
          <a:prstGeom prst="ellipse">
            <a:avLst/>
          </a:prstGeom>
          <a:solidFill>
            <a:srgbClr val="969696"/>
          </a:solidFill>
          <a:ln w="12700" cap="flat" cmpd="sng">
            <a:solidFill>
              <a:srgbClr val="A50021"/>
            </a:solidFill>
            <a:prstDash val="solid"/>
            <a:headEnd type="none" w="med" len="med"/>
            <a:tailEnd type="none" w="sm" len="sm"/>
          </a:ln>
        </p:spPr>
        <p:txBody>
          <a:bodyPr wrap="none" anchor="ctr" anchorCtr="0"/>
          <a:lstStyle/>
          <a:p>
            <a:endParaRPr lang="zh-CN" altLang="en-US" dirty="0">
              <a:latin typeface="Arial" panose="020B0604020202020204" pitchFamily="34" charset="0"/>
            </a:endParaRPr>
          </a:p>
        </p:txBody>
      </p:sp>
      <p:sp>
        <p:nvSpPr>
          <p:cNvPr id="25604" name="Oval 4"/>
          <p:cNvSpPr/>
          <p:nvPr/>
        </p:nvSpPr>
        <p:spPr>
          <a:xfrm>
            <a:off x="2438400" y="2286000"/>
            <a:ext cx="4495800" cy="2819400"/>
          </a:xfrm>
          <a:prstGeom prst="ellipse">
            <a:avLst/>
          </a:prstGeom>
          <a:solidFill>
            <a:srgbClr val="CCFFCC"/>
          </a:solidFill>
          <a:ln w="12700" cap="flat" cmpd="sng">
            <a:solidFill>
              <a:srgbClr val="A50021"/>
            </a:solidFill>
            <a:prstDash val="solid"/>
            <a:headEnd type="none" w="med" len="med"/>
            <a:tailEnd type="none" w="sm" len="sm"/>
          </a:ln>
        </p:spPr>
        <p:txBody>
          <a:bodyPr wrap="none" anchor="ctr" anchorCtr="0"/>
          <a:lstStyle/>
          <a:p>
            <a:endParaRPr lang="zh-CN" altLang="en-US" dirty="0">
              <a:latin typeface="Arial" panose="020B0604020202020204" pitchFamily="34" charset="0"/>
            </a:endParaRPr>
          </a:p>
        </p:txBody>
      </p:sp>
      <p:sp>
        <p:nvSpPr>
          <p:cNvPr id="25605" name="Oval 5"/>
          <p:cNvSpPr/>
          <p:nvPr/>
        </p:nvSpPr>
        <p:spPr>
          <a:xfrm>
            <a:off x="3276600" y="2514600"/>
            <a:ext cx="2819400" cy="1295400"/>
          </a:xfrm>
          <a:prstGeom prst="ellipse">
            <a:avLst/>
          </a:prstGeom>
          <a:solidFill>
            <a:srgbClr val="FFCC99"/>
          </a:solidFill>
          <a:ln w="12700" cap="flat" cmpd="sng">
            <a:solidFill>
              <a:srgbClr val="A50021"/>
            </a:solidFill>
            <a:prstDash val="solid"/>
            <a:headEnd type="none" w="med" len="med"/>
            <a:tailEnd type="none" w="sm" len="sm"/>
          </a:ln>
        </p:spPr>
        <p:txBody>
          <a:bodyPr wrap="none" anchor="ctr" anchorCtr="0"/>
          <a:lstStyle/>
          <a:p>
            <a:endParaRPr lang="zh-CN" altLang="en-US" dirty="0">
              <a:latin typeface="Arial" panose="020B0604020202020204" pitchFamily="34" charset="0"/>
            </a:endParaRPr>
          </a:p>
        </p:txBody>
      </p:sp>
      <p:sp>
        <p:nvSpPr>
          <p:cNvPr id="25606" name="Text Box 6"/>
          <p:cNvSpPr txBox="1"/>
          <p:nvPr/>
        </p:nvSpPr>
        <p:spPr>
          <a:xfrm>
            <a:off x="3657600" y="2743200"/>
            <a:ext cx="2133600" cy="779463"/>
          </a:xfrm>
          <a:prstGeom prst="rect">
            <a:avLst/>
          </a:prstGeom>
          <a:noFill/>
          <a:ln w="12700">
            <a:noFill/>
          </a:ln>
        </p:spPr>
        <p:txBody>
          <a:bodyPr>
            <a:spAutoFit/>
          </a:bodyPr>
          <a:lstStyle/>
          <a:p>
            <a:pPr>
              <a:spcBef>
                <a:spcPct val="50000"/>
              </a:spcBef>
            </a:pPr>
            <a:r>
              <a:rPr lang="zh-CN" altLang="en-US" b="1" dirty="0">
                <a:solidFill>
                  <a:srgbClr val="FF0000"/>
                </a:solidFill>
                <a:latin typeface="Times New Roman" panose="02020603050405020304" pitchFamily="18" charset="0"/>
                <a:ea typeface="仿宋_GB2312" panose="02010609030101010101" pitchFamily="49" charset="-122"/>
              </a:rPr>
              <a:t>运算器       控制器</a:t>
            </a:r>
          </a:p>
          <a:p>
            <a:pPr>
              <a:spcBef>
                <a:spcPct val="50000"/>
              </a:spcBef>
            </a:pPr>
            <a:r>
              <a:rPr lang="zh-CN" altLang="en-US" b="1" dirty="0">
                <a:solidFill>
                  <a:srgbClr val="FF0000"/>
                </a:solidFill>
                <a:latin typeface="Times New Roman" panose="02020603050405020304" pitchFamily="18" charset="0"/>
                <a:ea typeface="仿宋_GB2312" panose="02010609030101010101" pitchFamily="49" charset="-122"/>
              </a:rPr>
              <a:t>         寄存器组        </a:t>
            </a:r>
          </a:p>
        </p:txBody>
      </p:sp>
      <p:sp>
        <p:nvSpPr>
          <p:cNvPr id="25607" name="Text Box 7"/>
          <p:cNvSpPr txBox="1"/>
          <p:nvPr/>
        </p:nvSpPr>
        <p:spPr>
          <a:xfrm>
            <a:off x="2590800" y="3810000"/>
            <a:ext cx="4343400" cy="704552"/>
          </a:xfrm>
          <a:prstGeom prst="rect">
            <a:avLst/>
          </a:prstGeom>
          <a:noFill/>
          <a:ln w="12700">
            <a:noFill/>
          </a:ln>
        </p:spPr>
        <p:txBody>
          <a:bodyPr>
            <a:spAutoFit/>
          </a:bodyPr>
          <a:lstStyle/>
          <a:p>
            <a:pPr>
              <a:spcBef>
                <a:spcPct val="50000"/>
              </a:spcBef>
            </a:pPr>
            <a:r>
              <a:rPr lang="zh-CN" altLang="en-US" b="1" dirty="0">
                <a:solidFill>
                  <a:srgbClr val="FF0000"/>
                </a:solidFill>
                <a:latin typeface="Times New Roman" panose="02020603050405020304" pitchFamily="18" charset="0"/>
                <a:ea typeface="仿宋_GB2312" panose="02010609030101010101" pitchFamily="49" charset="-122"/>
              </a:rPr>
              <a:t>内存储器                                        总线</a:t>
            </a:r>
          </a:p>
          <a:p>
            <a:pPr>
              <a:lnSpc>
                <a:spcPct val="70000"/>
              </a:lnSpc>
              <a:spcBef>
                <a:spcPct val="50000"/>
              </a:spcBef>
            </a:pPr>
            <a:r>
              <a:rPr lang="zh-CN" altLang="en-US" b="1" dirty="0">
                <a:solidFill>
                  <a:srgbClr val="FF0000"/>
                </a:solidFill>
                <a:latin typeface="Times New Roman" panose="02020603050405020304" pitchFamily="18" charset="0"/>
                <a:ea typeface="仿宋_GB2312" panose="02010609030101010101" pitchFamily="49" charset="-122"/>
              </a:rPr>
              <a:t>                     输入输出接口电路</a:t>
            </a:r>
          </a:p>
        </p:txBody>
      </p:sp>
      <p:sp>
        <p:nvSpPr>
          <p:cNvPr id="25608" name="Text Box 8"/>
          <p:cNvSpPr txBox="1"/>
          <p:nvPr/>
        </p:nvSpPr>
        <p:spPr>
          <a:xfrm>
            <a:off x="2667000" y="4953000"/>
            <a:ext cx="5410200" cy="366713"/>
          </a:xfrm>
          <a:prstGeom prst="rect">
            <a:avLst/>
          </a:prstGeom>
          <a:noFill/>
          <a:ln w="12700">
            <a:noFill/>
          </a:ln>
        </p:spPr>
        <p:txBody>
          <a:bodyPr>
            <a:spAutoFit/>
          </a:bodyPr>
          <a:lstStyle/>
          <a:p>
            <a:pPr>
              <a:spcBef>
                <a:spcPct val="50000"/>
              </a:spcBef>
            </a:pPr>
            <a:r>
              <a:rPr lang="zh-CN" altLang="en-US" b="1" dirty="0">
                <a:solidFill>
                  <a:srgbClr val="FF0000"/>
                </a:solidFill>
                <a:latin typeface="Times New Roman" panose="02020603050405020304" pitchFamily="18" charset="0"/>
                <a:ea typeface="仿宋_GB2312" panose="02010609030101010101" pitchFamily="49" charset="-122"/>
              </a:rPr>
              <a:t>外部设备                                          软件</a:t>
            </a:r>
          </a:p>
        </p:txBody>
      </p:sp>
      <p:sp>
        <p:nvSpPr>
          <p:cNvPr id="25609" name="Line 9"/>
          <p:cNvSpPr/>
          <p:nvPr/>
        </p:nvSpPr>
        <p:spPr>
          <a:xfrm flipV="1">
            <a:off x="5638800" y="1708150"/>
            <a:ext cx="2057400" cy="1187450"/>
          </a:xfrm>
          <a:prstGeom prst="line">
            <a:avLst/>
          </a:prstGeom>
          <a:ln w="28575" cap="flat" cmpd="sng">
            <a:solidFill>
              <a:srgbClr val="A50021"/>
            </a:solidFill>
            <a:prstDash val="solid"/>
            <a:headEnd type="triangle" w="sm" len="lg"/>
            <a:tailEnd type="none" w="sm" len="sm"/>
          </a:ln>
        </p:spPr>
      </p:sp>
      <p:sp>
        <p:nvSpPr>
          <p:cNvPr id="125962" name="Text Box 10"/>
          <p:cNvSpPr txBox="1"/>
          <p:nvPr/>
        </p:nvSpPr>
        <p:spPr>
          <a:xfrm>
            <a:off x="7162800" y="1371600"/>
            <a:ext cx="1447800" cy="1160463"/>
          </a:xfrm>
          <a:prstGeom prst="rect">
            <a:avLst/>
          </a:prstGeom>
          <a:noFill/>
          <a:ln w="12700">
            <a:noFill/>
          </a:ln>
        </p:spPr>
        <p:txBody>
          <a:bodyPr>
            <a:spAutoFit/>
          </a:bodyPr>
          <a:lstStyle/>
          <a:p>
            <a:pPr>
              <a:spcBef>
                <a:spcPct val="50000"/>
              </a:spcBef>
            </a:pPr>
            <a:r>
              <a:rPr lang="zh-CN" altLang="en-US" b="1" dirty="0">
                <a:solidFill>
                  <a:schemeClr val="hlink"/>
                </a:solidFill>
                <a:latin typeface="Times New Roman" panose="02020603050405020304" pitchFamily="18" charset="0"/>
              </a:rPr>
              <a:t>微处理器</a:t>
            </a:r>
            <a:r>
              <a:rPr lang="zh-CN" altLang="en-US" sz="2800" b="1" dirty="0">
                <a:solidFill>
                  <a:schemeClr val="hlink"/>
                </a:solidFill>
                <a:latin typeface="Times New Roman" panose="02020603050405020304" pitchFamily="18" charset="0"/>
              </a:rPr>
              <a:t>（</a:t>
            </a:r>
            <a:r>
              <a:rPr lang="en-US" altLang="zh-CN" sz="2800" b="1" dirty="0">
                <a:solidFill>
                  <a:schemeClr val="hlink"/>
                </a:solidFill>
                <a:latin typeface="Times New Roman" panose="02020603050405020304" pitchFamily="18" charset="0"/>
                <a:cs typeface="Times New Roman" panose="02020603050405020304" pitchFamily="18" charset="0"/>
              </a:rPr>
              <a:t>μp)</a:t>
            </a:r>
            <a:endParaRPr lang="en-US" altLang="zh-CN" sz="2800" b="1" dirty="0">
              <a:solidFill>
                <a:srgbClr val="FF3300"/>
              </a:solidFill>
              <a:latin typeface="Times New Roman" panose="02020603050405020304" pitchFamily="18" charset="0"/>
            </a:endParaRPr>
          </a:p>
          <a:p>
            <a:pPr>
              <a:spcBef>
                <a:spcPct val="50000"/>
              </a:spcBef>
            </a:pPr>
            <a:endParaRPr lang="en-US" altLang="zh-CN" sz="1600" b="1" dirty="0">
              <a:solidFill>
                <a:srgbClr val="FF3300"/>
              </a:solidFill>
              <a:latin typeface="Times New Roman" panose="02020603050405020304" pitchFamily="18" charset="0"/>
            </a:endParaRPr>
          </a:p>
        </p:txBody>
      </p:sp>
      <p:sp>
        <p:nvSpPr>
          <p:cNvPr id="25611" name="Line 11"/>
          <p:cNvSpPr/>
          <p:nvPr/>
        </p:nvSpPr>
        <p:spPr>
          <a:xfrm flipH="1" flipV="1">
            <a:off x="1143000" y="2133600"/>
            <a:ext cx="1828800" cy="1055688"/>
          </a:xfrm>
          <a:prstGeom prst="line">
            <a:avLst/>
          </a:prstGeom>
          <a:ln w="28575" cap="flat" cmpd="sng">
            <a:solidFill>
              <a:srgbClr val="A50021"/>
            </a:solidFill>
            <a:prstDash val="solid"/>
            <a:headEnd type="triangle" w="sm" len="lg"/>
            <a:tailEnd type="none" w="med" len="med"/>
          </a:ln>
        </p:spPr>
      </p:sp>
      <p:sp>
        <p:nvSpPr>
          <p:cNvPr id="125964" name="Text Box 12"/>
          <p:cNvSpPr txBox="1"/>
          <p:nvPr/>
        </p:nvSpPr>
        <p:spPr>
          <a:xfrm>
            <a:off x="304800" y="1676400"/>
            <a:ext cx="1524000" cy="793750"/>
          </a:xfrm>
          <a:prstGeom prst="rect">
            <a:avLst/>
          </a:prstGeom>
          <a:noFill/>
          <a:ln w="12700">
            <a:noFill/>
          </a:ln>
        </p:spPr>
        <p:txBody>
          <a:bodyPr>
            <a:spAutoFit/>
          </a:bodyPr>
          <a:lstStyle/>
          <a:p>
            <a:pPr>
              <a:spcBef>
                <a:spcPct val="50000"/>
              </a:spcBef>
            </a:pPr>
            <a:r>
              <a:rPr lang="zh-CN" altLang="en-US" b="1" dirty="0">
                <a:solidFill>
                  <a:schemeClr val="hlink"/>
                </a:solidFill>
                <a:latin typeface="Times New Roman" panose="02020603050405020304" pitchFamily="18" charset="0"/>
              </a:rPr>
              <a:t>微型计算机</a:t>
            </a:r>
            <a:r>
              <a:rPr lang="zh-CN" altLang="en-US" sz="2800" b="1" dirty="0">
                <a:solidFill>
                  <a:schemeClr val="hlink"/>
                </a:solidFill>
                <a:latin typeface="Times New Roman" panose="02020603050405020304" pitchFamily="18" charset="0"/>
              </a:rPr>
              <a:t>（</a:t>
            </a:r>
            <a:r>
              <a:rPr lang="en-US" altLang="zh-CN" sz="2800" b="1" dirty="0">
                <a:solidFill>
                  <a:schemeClr val="hlink"/>
                </a:solidFill>
                <a:latin typeface="Times New Roman" panose="02020603050405020304" pitchFamily="18" charset="0"/>
                <a:cs typeface="Times New Roman" panose="02020603050405020304" pitchFamily="18" charset="0"/>
              </a:rPr>
              <a:t>μc)</a:t>
            </a:r>
            <a:endParaRPr lang="en-US" altLang="zh-CN" sz="2800" b="1" dirty="0">
              <a:solidFill>
                <a:srgbClr val="FF3300"/>
              </a:solidFill>
              <a:latin typeface="Times New Roman" panose="02020603050405020304" pitchFamily="18" charset="0"/>
            </a:endParaRPr>
          </a:p>
        </p:txBody>
      </p:sp>
      <p:sp>
        <p:nvSpPr>
          <p:cNvPr id="25613" name="Line 13"/>
          <p:cNvSpPr/>
          <p:nvPr/>
        </p:nvSpPr>
        <p:spPr>
          <a:xfrm flipV="1">
            <a:off x="4495800" y="1708150"/>
            <a:ext cx="0" cy="425450"/>
          </a:xfrm>
          <a:prstGeom prst="line">
            <a:avLst/>
          </a:prstGeom>
          <a:ln w="28575" cap="flat" cmpd="sng">
            <a:solidFill>
              <a:srgbClr val="A50021"/>
            </a:solidFill>
            <a:prstDash val="solid"/>
            <a:headEnd type="triangle" w="sm" len="lg"/>
            <a:tailEnd type="none" w="med" len="med"/>
          </a:ln>
        </p:spPr>
      </p:sp>
      <p:sp>
        <p:nvSpPr>
          <p:cNvPr id="125966" name="Text Box 14"/>
          <p:cNvSpPr txBox="1"/>
          <p:nvPr/>
        </p:nvSpPr>
        <p:spPr>
          <a:xfrm>
            <a:off x="4305300" y="1311275"/>
            <a:ext cx="1905000" cy="1160463"/>
          </a:xfrm>
          <a:prstGeom prst="rect">
            <a:avLst/>
          </a:prstGeom>
          <a:noFill/>
          <a:ln w="12700">
            <a:noFill/>
          </a:ln>
        </p:spPr>
        <p:txBody>
          <a:bodyPr>
            <a:spAutoFit/>
          </a:bodyPr>
          <a:lstStyle/>
          <a:p>
            <a:pPr>
              <a:spcBef>
                <a:spcPct val="50000"/>
              </a:spcBef>
            </a:pPr>
            <a:r>
              <a:rPr lang="zh-CN" altLang="en-US" b="1" dirty="0">
                <a:solidFill>
                  <a:schemeClr val="hlink"/>
                </a:solidFill>
                <a:latin typeface="Times New Roman" panose="02020603050405020304" pitchFamily="18" charset="0"/>
              </a:rPr>
              <a:t>微型计算机系统</a:t>
            </a:r>
            <a:r>
              <a:rPr lang="zh-CN" altLang="en-US" sz="2800" b="1" dirty="0">
                <a:solidFill>
                  <a:schemeClr val="hlink"/>
                </a:solidFill>
                <a:latin typeface="Times New Roman" panose="02020603050405020304" pitchFamily="18" charset="0"/>
              </a:rPr>
              <a:t>（</a:t>
            </a:r>
            <a:r>
              <a:rPr lang="en-US" altLang="zh-CN" sz="2800" b="1" dirty="0">
                <a:solidFill>
                  <a:schemeClr val="hlink"/>
                </a:solidFill>
                <a:latin typeface="Times New Roman" panose="02020603050405020304" pitchFamily="18" charset="0"/>
                <a:cs typeface="Times New Roman" panose="02020603050405020304" pitchFamily="18" charset="0"/>
              </a:rPr>
              <a:t>μcs)</a:t>
            </a:r>
            <a:endParaRPr lang="en-US" altLang="zh-CN" sz="2800" b="1" dirty="0">
              <a:solidFill>
                <a:srgbClr val="FF3300"/>
              </a:solidFill>
              <a:latin typeface="Times New Roman" panose="02020603050405020304" pitchFamily="18" charset="0"/>
            </a:endParaRPr>
          </a:p>
          <a:p>
            <a:pPr>
              <a:spcBef>
                <a:spcPct val="50000"/>
              </a:spcBef>
            </a:pPr>
            <a:endParaRPr lang="en-US" altLang="zh-CN" sz="1600" b="1" dirty="0">
              <a:solidFill>
                <a:srgbClr val="FF3300"/>
              </a:solidFill>
              <a:latin typeface="Times New Roman" panose="02020603050405020304" pitchFamily="18" charset="0"/>
              <a:ea typeface="仿宋_GB2312" panose="02010609030101010101" pitchFamily="49" charset="-122"/>
            </a:endParaRPr>
          </a:p>
        </p:txBody>
      </p:sp>
      <p:sp>
        <p:nvSpPr>
          <p:cNvPr id="25615" name="AutoShape 15">
            <a:hlinkClick r:id="rId2" action="ppaction://hlinksldjump"/>
          </p:cNvPr>
          <p:cNvSpPr/>
          <p:nvPr/>
        </p:nvSpPr>
        <p:spPr>
          <a:xfrm>
            <a:off x="8623300" y="6481763"/>
            <a:ext cx="434975" cy="260350"/>
          </a:xfrm>
          <a:prstGeom prst="actionButtonBeginning">
            <a:avLst/>
          </a:prstGeom>
          <a:solidFill>
            <a:srgbClr val="B2B2B2"/>
          </a:solidFill>
          <a:ln w="12700" cap="flat" cmpd="sng">
            <a:solidFill>
              <a:srgbClr val="5F5F5F"/>
            </a:solidFill>
            <a:prstDash val="solid"/>
            <a:miter/>
            <a:headEnd type="none" w="med" len="med"/>
            <a:tailEnd type="none" w="med" len="med"/>
          </a:ln>
        </p:spPr>
        <p:txBody>
          <a:bodyPr wrap="none" anchor="ctr" anchorCtr="0">
            <a:spAutoFit/>
          </a:bodyPr>
          <a:lstStyle/>
          <a:p>
            <a:endParaRPr lang="zh-CN" altLang="en-US" dirty="0">
              <a:latin typeface="Arial" panose="020B0604020202020204" pitchFamily="34" charset="0"/>
            </a:endParaRPr>
          </a:p>
        </p:txBody>
      </p:sp>
      <p:sp>
        <p:nvSpPr>
          <p:cNvPr id="25616" name="Rectangle 16"/>
          <p:cNvSpPr/>
          <p:nvPr/>
        </p:nvSpPr>
        <p:spPr>
          <a:xfrm>
            <a:off x="2590800" y="6096000"/>
            <a:ext cx="4067175" cy="457200"/>
          </a:xfrm>
          <a:prstGeom prst="rect">
            <a:avLst/>
          </a:prstGeom>
          <a:noFill/>
          <a:ln w="12700">
            <a:noFill/>
          </a:ln>
        </p:spPr>
        <p:txBody>
          <a:bodyPr wrap="none">
            <a:spAutoFit/>
          </a:bodyPr>
          <a:lstStyle/>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1-1  </a:t>
            </a:r>
            <a:r>
              <a:rPr lang="zh-CN" altLang="en-US" sz="2400" b="1" dirty="0">
                <a:latin typeface="Times New Roman" panose="02020603050405020304" pitchFamily="18" charset="0"/>
              </a:rPr>
              <a:t>微型计算机系统的组成</a:t>
            </a:r>
          </a:p>
        </p:txBody>
      </p:sp>
      <p:sp>
        <p:nvSpPr>
          <p:cNvPr id="25617" name="Rectangle 17"/>
          <p:cNvSpPr/>
          <p:nvPr/>
        </p:nvSpPr>
        <p:spPr>
          <a:xfrm>
            <a:off x="2276475" y="242888"/>
            <a:ext cx="4949825" cy="523875"/>
          </a:xfrm>
          <a:prstGeom prst="rect">
            <a:avLst/>
          </a:prstGeom>
          <a:noFill/>
          <a:ln w="12700">
            <a:noFill/>
          </a:ln>
        </p:spPr>
        <p:txBody>
          <a:bodyPr wrap="none">
            <a:spAutoFit/>
          </a:bodyPr>
          <a:lstStyle/>
          <a:p>
            <a:r>
              <a:rPr lang="en-US" altLang="zh-CN" sz="2800" b="1" dirty="0">
                <a:latin typeface="Arial" panose="020B0604020202020204" pitchFamily="34" charset="0"/>
                <a:hlinkClick r:id="" action="ppaction://noaction"/>
              </a:rPr>
              <a:t>1</a:t>
            </a:r>
            <a:r>
              <a:rPr lang="en-US" altLang="zh-CN" sz="2800" b="1" u="sng" dirty="0">
                <a:latin typeface="Arial" panose="020B0604020202020204" pitchFamily="34" charset="0"/>
                <a:hlinkClick r:id="" action="ppaction://noaction"/>
              </a:rPr>
              <a:t>.</a:t>
            </a:r>
            <a:r>
              <a:rPr lang="en-US" altLang="zh-CN" sz="2800" b="1" dirty="0">
                <a:solidFill>
                  <a:schemeClr val="hlink"/>
                </a:solidFill>
                <a:latin typeface="Arial" panose="020B0604020202020204" pitchFamily="34" charset="0"/>
                <a:hlinkClick r:id="rId3" action="ppaction://hlinksldjump"/>
              </a:rPr>
              <a:t>4</a:t>
            </a:r>
            <a:r>
              <a:rPr lang="en-US" altLang="zh-CN" sz="2800" b="1" u="sng" dirty="0">
                <a:latin typeface="Arial" panose="020B0604020202020204" pitchFamily="34" charset="0"/>
              </a:rPr>
              <a:t>   </a:t>
            </a:r>
            <a:r>
              <a:rPr lang="zh-CN" altLang="en-US" sz="2800" b="1" dirty="0">
                <a:solidFill>
                  <a:schemeClr val="hlink"/>
                </a:solidFill>
                <a:latin typeface="Arial" panose="020B0604020202020204" pitchFamily="34" charset="0"/>
                <a:hlinkClick r:id="rId3" action="ppaction://hlinksldjump"/>
              </a:rPr>
              <a:t>微型计算机系统</a:t>
            </a:r>
            <a:r>
              <a:rPr lang="zh-CN" altLang="en-US" sz="2800" b="1" u="sng" dirty="0">
                <a:solidFill>
                  <a:schemeClr val="hlink"/>
                </a:solidFill>
                <a:latin typeface="Arial" panose="020B0604020202020204" pitchFamily="34" charset="0"/>
              </a:rPr>
              <a:t>相关概念</a:t>
            </a:r>
          </a:p>
        </p:txBody>
      </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594937CE-2B6C-D034-5812-DBF3DDC3BFFB}"/>
                  </a:ext>
                </a:extLst>
              </p14:cNvPr>
              <p14:cNvContentPartPr/>
              <p14:nvPr/>
            </p14:nvContentPartPr>
            <p14:xfrm>
              <a:off x="4906610" y="4337541"/>
              <a:ext cx="35640" cy="17640"/>
            </p14:xfrm>
          </p:contentPart>
        </mc:Choice>
        <mc:Fallback>
          <p:pic>
            <p:nvPicPr>
              <p:cNvPr id="2" name="墨迹 1">
                <a:extLst>
                  <a:ext uri="{FF2B5EF4-FFF2-40B4-BE49-F238E27FC236}">
                    <a16:creationId xmlns:a16="http://schemas.microsoft.com/office/drawing/2014/main" id="{594937CE-2B6C-D034-5812-DBF3DDC3BFFB}"/>
                  </a:ext>
                </a:extLst>
              </p:cNvPr>
              <p:cNvPicPr/>
              <p:nvPr/>
            </p:nvPicPr>
            <p:blipFill>
              <a:blip r:embed="rId5"/>
              <a:stretch>
                <a:fillRect/>
              </a:stretch>
            </p:blipFill>
            <p:spPr>
              <a:xfrm>
                <a:off x="4897970" y="4328541"/>
                <a:ext cx="53280" cy="35280"/>
              </a:xfrm>
              <a:prstGeom prst="rect">
                <a:avLst/>
              </a:prstGeom>
            </p:spPr>
          </p:pic>
        </mc:Fallback>
      </mc:AlternateContent>
      <p:grpSp>
        <p:nvGrpSpPr>
          <p:cNvPr id="5" name="组合 4">
            <a:extLst>
              <a:ext uri="{FF2B5EF4-FFF2-40B4-BE49-F238E27FC236}">
                <a16:creationId xmlns:a16="http://schemas.microsoft.com/office/drawing/2014/main" id="{A402D4C2-D37B-DB71-B42D-8D422846FCAF}"/>
              </a:ext>
            </a:extLst>
          </p:cNvPr>
          <p:cNvGrpSpPr/>
          <p:nvPr/>
        </p:nvGrpSpPr>
        <p:grpSpPr>
          <a:xfrm>
            <a:off x="5214410" y="4365981"/>
            <a:ext cx="63000" cy="50040"/>
            <a:chOff x="5214410" y="4365981"/>
            <a:chExt cx="63000" cy="50040"/>
          </a:xfrm>
        </p:grpSpPr>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3CE07B77-7804-3E8E-247F-95220330077C}"/>
                    </a:ext>
                  </a:extLst>
                </p14:cNvPr>
                <p14:cNvContentPartPr/>
                <p14:nvPr/>
              </p14:nvContentPartPr>
              <p14:xfrm>
                <a:off x="5214410" y="4381821"/>
                <a:ext cx="41040" cy="34200"/>
              </p14:xfrm>
            </p:contentPart>
          </mc:Choice>
          <mc:Fallback>
            <p:pic>
              <p:nvPicPr>
                <p:cNvPr id="3" name="墨迹 2">
                  <a:extLst>
                    <a:ext uri="{FF2B5EF4-FFF2-40B4-BE49-F238E27FC236}">
                      <a16:creationId xmlns:a16="http://schemas.microsoft.com/office/drawing/2014/main" id="{3CE07B77-7804-3E8E-247F-95220330077C}"/>
                    </a:ext>
                  </a:extLst>
                </p:cNvPr>
                <p:cNvPicPr/>
                <p:nvPr/>
              </p:nvPicPr>
              <p:blipFill>
                <a:blip r:embed="rId7"/>
                <a:stretch>
                  <a:fillRect/>
                </a:stretch>
              </p:blipFill>
              <p:spPr>
                <a:xfrm>
                  <a:off x="5205410" y="4373181"/>
                  <a:ext cx="586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墨迹 3">
                  <a:extLst>
                    <a:ext uri="{FF2B5EF4-FFF2-40B4-BE49-F238E27FC236}">
                      <a16:creationId xmlns:a16="http://schemas.microsoft.com/office/drawing/2014/main" id="{76AABF8E-9C3E-2175-2F60-F10155A3FF6C}"/>
                    </a:ext>
                  </a:extLst>
                </p14:cNvPr>
                <p14:cNvContentPartPr/>
                <p14:nvPr/>
              </p14:nvContentPartPr>
              <p14:xfrm>
                <a:off x="5251130" y="4365981"/>
                <a:ext cx="26280" cy="18720"/>
              </p14:xfrm>
            </p:contentPart>
          </mc:Choice>
          <mc:Fallback>
            <p:pic>
              <p:nvPicPr>
                <p:cNvPr id="4" name="墨迹 3">
                  <a:extLst>
                    <a:ext uri="{FF2B5EF4-FFF2-40B4-BE49-F238E27FC236}">
                      <a16:creationId xmlns:a16="http://schemas.microsoft.com/office/drawing/2014/main" id="{76AABF8E-9C3E-2175-2F60-F10155A3FF6C}"/>
                    </a:ext>
                  </a:extLst>
                </p:cNvPr>
                <p:cNvPicPr/>
                <p:nvPr/>
              </p:nvPicPr>
              <p:blipFill>
                <a:blip r:embed="rId9"/>
                <a:stretch>
                  <a:fillRect/>
                </a:stretch>
              </p:blipFill>
              <p:spPr>
                <a:xfrm>
                  <a:off x="5242490" y="4356981"/>
                  <a:ext cx="43920" cy="363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5962"/>
                                        </p:tgtEl>
                                        <p:attrNameLst>
                                          <p:attrName>style.visibility</p:attrName>
                                        </p:attrNameLst>
                                      </p:cBhvr>
                                      <p:to>
                                        <p:strVal val="visible"/>
                                      </p:to>
                                    </p:set>
                                    <p:anim calcmode="lin" valueType="num">
                                      <p:cBhvr additive="base">
                                        <p:cTn id="7" dur="500" fill="hold"/>
                                        <p:tgtEl>
                                          <p:spTgt spid="125962"/>
                                        </p:tgtEl>
                                        <p:attrNameLst>
                                          <p:attrName>ppt_x</p:attrName>
                                        </p:attrNameLst>
                                      </p:cBhvr>
                                      <p:tavLst>
                                        <p:tav tm="0">
                                          <p:val>
                                            <p:strVal val="#ppt_x"/>
                                          </p:val>
                                        </p:tav>
                                        <p:tav tm="100000">
                                          <p:val>
                                            <p:strVal val="#ppt_x"/>
                                          </p:val>
                                        </p:tav>
                                      </p:tavLst>
                                    </p:anim>
                                    <p:anim calcmode="lin" valueType="num">
                                      <p:cBhvr additive="base">
                                        <p:cTn id="8" dur="500" fill="hold"/>
                                        <p:tgtEl>
                                          <p:spTgt spid="1259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25964"/>
                                        </p:tgtEl>
                                        <p:attrNameLst>
                                          <p:attrName>style.visibility</p:attrName>
                                        </p:attrNameLst>
                                      </p:cBhvr>
                                      <p:to>
                                        <p:strVal val="visible"/>
                                      </p:to>
                                    </p:set>
                                    <p:animEffect transition="in" filter="checkerboard(across)">
                                      <p:cBhvr>
                                        <p:cTn id="13" dur="500"/>
                                        <p:tgtEl>
                                          <p:spTgt spid="12596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5966"/>
                                        </p:tgtEl>
                                        <p:attrNameLst>
                                          <p:attrName>style.visibility</p:attrName>
                                        </p:attrNameLst>
                                      </p:cBhvr>
                                      <p:to>
                                        <p:strVal val="visible"/>
                                      </p:to>
                                    </p:set>
                                    <p:anim calcmode="lin" valueType="num">
                                      <p:cBhvr additive="base">
                                        <p:cTn id="18" dur="500" fill="hold"/>
                                        <p:tgtEl>
                                          <p:spTgt spid="125966"/>
                                        </p:tgtEl>
                                        <p:attrNameLst>
                                          <p:attrName>ppt_x</p:attrName>
                                        </p:attrNameLst>
                                      </p:cBhvr>
                                      <p:tavLst>
                                        <p:tav tm="0">
                                          <p:val>
                                            <p:strVal val="#ppt_x"/>
                                          </p:val>
                                        </p:tav>
                                        <p:tav tm="100000">
                                          <p:val>
                                            <p:strVal val="#ppt_x"/>
                                          </p:val>
                                        </p:tav>
                                      </p:tavLst>
                                    </p:anim>
                                    <p:anim calcmode="lin" valueType="num">
                                      <p:cBhvr additive="base">
                                        <p:cTn id="19" dur="500" fill="hold"/>
                                        <p:tgtEl>
                                          <p:spTgt spid="1259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2" grpId="0"/>
      <p:bldP spid="125964" grpId="0"/>
      <p:bldP spid="12596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p:nvPr/>
        </p:nvSpPr>
        <p:spPr>
          <a:xfrm>
            <a:off x="1112838" y="38100"/>
            <a:ext cx="7186612" cy="5354638"/>
          </a:xfrm>
          <a:prstGeom prst="rect">
            <a:avLst/>
          </a:prstGeom>
          <a:noFill/>
          <a:ln w="12700">
            <a:noFill/>
          </a:ln>
        </p:spPr>
        <p:txBody>
          <a:bodyPr>
            <a:spAutoFit/>
          </a:bodyPr>
          <a:lstStyle/>
          <a:p>
            <a:pPr>
              <a:spcBef>
                <a:spcPct val="50000"/>
              </a:spcBef>
            </a:pPr>
            <a:endParaRPr lang="en-US" altLang="zh-CN" sz="2400" b="1" dirty="0">
              <a:solidFill>
                <a:srgbClr val="FF3300"/>
              </a:solidFill>
              <a:latin typeface="Times New Roman" panose="02020603050405020304" pitchFamily="18" charset="0"/>
            </a:endParaRPr>
          </a:p>
          <a:p>
            <a:pPr>
              <a:spcBef>
                <a:spcPct val="50000"/>
              </a:spcBef>
            </a:pPr>
            <a:r>
              <a:rPr lang="zh-CN" altLang="en-US" sz="2400" b="1" dirty="0">
                <a:solidFill>
                  <a:srgbClr val="FF3300"/>
                </a:solidFill>
                <a:latin typeface="Times New Roman" panose="02020603050405020304" pitchFamily="18" charset="0"/>
              </a:rPr>
              <a:t>微处理器（</a:t>
            </a:r>
            <a:r>
              <a:rPr lang="en-US" altLang="zh-CN" sz="2400" b="1" dirty="0">
                <a:solidFill>
                  <a:srgbClr val="FF3300"/>
                </a:solidFill>
                <a:latin typeface="Times New Roman" panose="02020603050405020304" pitchFamily="18" charset="0"/>
              </a:rPr>
              <a:t>Micro Processor </a:t>
            </a:r>
            <a:r>
              <a:rPr lang="zh-CN" altLang="en-US" sz="2400" b="1" dirty="0">
                <a:solidFill>
                  <a:srgbClr val="FF3300"/>
                </a:solidFill>
                <a:latin typeface="Times New Roman" panose="02020603050405020304" pitchFamily="18" charset="0"/>
              </a:rPr>
              <a:t>）：</a:t>
            </a:r>
            <a:r>
              <a:rPr lang="zh-CN" altLang="en-US" sz="2000" b="1" dirty="0">
                <a:solidFill>
                  <a:schemeClr val="hlink"/>
                </a:solidFill>
                <a:latin typeface="Times New Roman" panose="02020603050405020304" pitchFamily="18" charset="0"/>
              </a:rPr>
              <a:t>利用微电子技术将</a:t>
            </a:r>
          </a:p>
          <a:p>
            <a:pPr>
              <a:spcBef>
                <a:spcPct val="50000"/>
              </a:spcBef>
            </a:pPr>
            <a:r>
              <a:rPr lang="zh-CN" altLang="en-US" sz="2000" b="1" dirty="0">
                <a:solidFill>
                  <a:schemeClr val="hlink"/>
                </a:solidFill>
                <a:latin typeface="Times New Roman" panose="02020603050405020304" pitchFamily="18" charset="0"/>
              </a:rPr>
              <a:t>            包括运算器、控制器的中央处理器的复杂电路集成</a:t>
            </a:r>
          </a:p>
          <a:p>
            <a:pPr>
              <a:spcBef>
                <a:spcPct val="50000"/>
              </a:spcBef>
            </a:pPr>
            <a:r>
              <a:rPr lang="zh-CN" altLang="en-US" sz="2000" b="1" dirty="0">
                <a:solidFill>
                  <a:schemeClr val="hlink"/>
                </a:solidFill>
                <a:latin typeface="Times New Roman" panose="02020603050405020304" pitchFamily="18" charset="0"/>
              </a:rPr>
              <a:t>            在一片大规模集成电路（</a:t>
            </a:r>
            <a:r>
              <a:rPr lang="en-US" altLang="zh-CN" sz="2000" b="1" dirty="0">
                <a:solidFill>
                  <a:schemeClr val="hlink"/>
                </a:solidFill>
                <a:latin typeface="Times New Roman" panose="02020603050405020304" pitchFamily="18" charset="0"/>
              </a:rPr>
              <a:t>LSI</a:t>
            </a:r>
            <a:r>
              <a:rPr lang="zh-CN" altLang="en-US" sz="2000" b="1" dirty="0">
                <a:solidFill>
                  <a:schemeClr val="hlink"/>
                </a:solidFill>
                <a:latin typeface="Times New Roman" panose="02020603050405020304" pitchFamily="18" charset="0"/>
              </a:rPr>
              <a:t>）芯片上，我们把这种</a:t>
            </a:r>
          </a:p>
          <a:p>
            <a:pPr>
              <a:spcBef>
                <a:spcPct val="50000"/>
              </a:spcBef>
            </a:pPr>
            <a:r>
              <a:rPr lang="zh-CN" altLang="en-US" sz="2000" b="1" dirty="0">
                <a:solidFill>
                  <a:schemeClr val="hlink"/>
                </a:solidFill>
                <a:latin typeface="Times New Roman" panose="02020603050405020304" pitchFamily="18" charset="0"/>
              </a:rPr>
              <a:t>            微缩的</a:t>
            </a:r>
            <a:r>
              <a:rPr lang="en-US" altLang="zh-CN" sz="2000" b="1" dirty="0">
                <a:solidFill>
                  <a:schemeClr val="hlink"/>
                </a:solidFill>
                <a:latin typeface="Times New Roman" panose="02020603050405020304" pitchFamily="18" charset="0"/>
              </a:rPr>
              <a:t>CPU</a:t>
            </a:r>
            <a:r>
              <a:rPr lang="zh-CN" altLang="en-US" sz="2000" b="1" dirty="0">
                <a:solidFill>
                  <a:schemeClr val="hlink"/>
                </a:solidFill>
                <a:latin typeface="Times New Roman" panose="02020603050405020304" pitchFamily="18" charset="0"/>
              </a:rPr>
              <a:t>称为</a:t>
            </a:r>
            <a:r>
              <a:rPr lang="en-US" altLang="zh-CN" sz="2000" b="1" dirty="0">
                <a:solidFill>
                  <a:schemeClr val="hlink"/>
                </a:solidFill>
                <a:latin typeface="Times New Roman" panose="02020603050405020304" pitchFamily="18" charset="0"/>
                <a:cs typeface="Times New Roman" panose="02020603050405020304" pitchFamily="18" charset="0"/>
              </a:rPr>
              <a:t>μp</a:t>
            </a:r>
            <a:r>
              <a:rPr lang="zh-CN" altLang="en-US" sz="2000" b="1" dirty="0">
                <a:solidFill>
                  <a:schemeClr val="hlink"/>
                </a:solidFill>
                <a:latin typeface="Times New Roman" panose="02020603050405020304" pitchFamily="18" charset="0"/>
              </a:rPr>
              <a:t>。</a:t>
            </a:r>
          </a:p>
          <a:p>
            <a:pPr>
              <a:spcBef>
                <a:spcPct val="50000"/>
              </a:spcBef>
            </a:pPr>
            <a:r>
              <a:rPr lang="zh-CN" altLang="en-US" sz="2400" b="1" dirty="0">
                <a:solidFill>
                  <a:srgbClr val="FF3300"/>
                </a:solidFill>
                <a:latin typeface="Times New Roman" panose="02020603050405020304" pitchFamily="18" charset="0"/>
              </a:rPr>
              <a:t>微计算机（ </a:t>
            </a:r>
            <a:r>
              <a:rPr lang="en-US" altLang="zh-CN" sz="2400" b="1" dirty="0">
                <a:solidFill>
                  <a:srgbClr val="FF3300"/>
                </a:solidFill>
                <a:latin typeface="Times New Roman" panose="02020603050405020304" pitchFamily="18" charset="0"/>
              </a:rPr>
              <a:t>Micro  Computer</a:t>
            </a:r>
            <a:r>
              <a:rPr lang="zh-CN" altLang="en-US" sz="2400" b="1" dirty="0">
                <a:solidFill>
                  <a:srgbClr val="FF3300"/>
                </a:solidFill>
                <a:latin typeface="Times New Roman" panose="02020603050405020304" pitchFamily="18" charset="0"/>
              </a:rPr>
              <a:t>）：</a:t>
            </a:r>
            <a:r>
              <a:rPr lang="zh-CN" altLang="en-US" sz="2000" b="1" dirty="0">
                <a:solidFill>
                  <a:schemeClr val="hlink"/>
                </a:solidFill>
                <a:latin typeface="Times New Roman" panose="02020603050405020304" pitchFamily="18" charset="0"/>
              </a:rPr>
              <a:t>以微处理器为核心，</a:t>
            </a:r>
          </a:p>
          <a:p>
            <a:pPr>
              <a:spcBef>
                <a:spcPct val="50000"/>
              </a:spcBef>
            </a:pPr>
            <a:r>
              <a:rPr lang="zh-CN" altLang="en-US" sz="2000" b="1" dirty="0">
                <a:solidFill>
                  <a:schemeClr val="hlink"/>
                </a:solidFill>
                <a:latin typeface="Times New Roman" panose="02020603050405020304" pitchFamily="18" charset="0"/>
              </a:rPr>
              <a:t>             配上</a:t>
            </a:r>
            <a:r>
              <a:rPr lang="en-US" altLang="zh-CN" sz="2000" b="1" dirty="0">
                <a:solidFill>
                  <a:schemeClr val="hlink"/>
                </a:solidFill>
                <a:latin typeface="Times New Roman" panose="02020603050405020304" pitchFamily="18" charset="0"/>
              </a:rPr>
              <a:t>LSI</a:t>
            </a:r>
            <a:r>
              <a:rPr lang="zh-CN" altLang="en-US" sz="2000" b="1" dirty="0">
                <a:solidFill>
                  <a:schemeClr val="hlink"/>
                </a:solidFill>
                <a:latin typeface="Times New Roman" panose="02020603050405020304" pitchFamily="18" charset="0"/>
              </a:rPr>
              <a:t>的</a:t>
            </a:r>
            <a:r>
              <a:rPr lang="en-US" altLang="zh-CN" sz="2000" b="1" dirty="0">
                <a:solidFill>
                  <a:schemeClr val="hlink"/>
                </a:solidFill>
                <a:latin typeface="Times New Roman" panose="02020603050405020304" pitchFamily="18" charset="0"/>
              </a:rPr>
              <a:t>RAM</a:t>
            </a:r>
            <a:r>
              <a:rPr lang="zh-CN" altLang="en-US" sz="2000" b="1" dirty="0">
                <a:solidFill>
                  <a:schemeClr val="hlink"/>
                </a:solidFill>
                <a:latin typeface="Times New Roman" panose="02020603050405020304" pitchFamily="18" charset="0"/>
              </a:rPr>
              <a:t>、</a:t>
            </a:r>
            <a:r>
              <a:rPr lang="en-US" altLang="zh-CN" sz="2000" b="1" dirty="0">
                <a:solidFill>
                  <a:schemeClr val="hlink"/>
                </a:solidFill>
                <a:latin typeface="Times New Roman" panose="02020603050405020304" pitchFamily="18" charset="0"/>
              </a:rPr>
              <a:t>ROM</a:t>
            </a:r>
            <a:r>
              <a:rPr lang="zh-CN" altLang="en-US" sz="2000" b="1" dirty="0">
                <a:solidFill>
                  <a:schemeClr val="hlink"/>
                </a:solidFill>
                <a:latin typeface="Times New Roman" panose="02020603050405020304" pitchFamily="18" charset="0"/>
              </a:rPr>
              <a:t>、</a:t>
            </a:r>
            <a:r>
              <a:rPr lang="en-US" altLang="zh-CN" sz="2000" b="1" dirty="0">
                <a:solidFill>
                  <a:schemeClr val="hlink"/>
                </a:solidFill>
                <a:latin typeface="Times New Roman" panose="02020603050405020304" pitchFamily="18" charset="0"/>
              </a:rPr>
              <a:t>I/O</a:t>
            </a:r>
            <a:r>
              <a:rPr lang="zh-CN" altLang="en-US" sz="2000" b="1" dirty="0">
                <a:solidFill>
                  <a:schemeClr val="hlink"/>
                </a:solidFill>
                <a:latin typeface="Times New Roman" panose="02020603050405020304" pitchFamily="18" charset="0"/>
              </a:rPr>
              <a:t>接口的微型化的计算机</a:t>
            </a:r>
          </a:p>
          <a:p>
            <a:pPr>
              <a:spcBef>
                <a:spcPct val="50000"/>
              </a:spcBef>
            </a:pPr>
            <a:r>
              <a:rPr lang="zh-CN" altLang="en-US" sz="2000" b="1" dirty="0">
                <a:solidFill>
                  <a:schemeClr val="hlink"/>
                </a:solidFill>
                <a:latin typeface="Times New Roman" panose="02020603050405020304" pitchFamily="18" charset="0"/>
              </a:rPr>
              <a:t>             装置。</a:t>
            </a:r>
          </a:p>
          <a:p>
            <a:pPr>
              <a:spcBef>
                <a:spcPct val="50000"/>
              </a:spcBef>
            </a:pPr>
            <a:r>
              <a:rPr lang="zh-CN" altLang="en-US" sz="2400" b="1" dirty="0">
                <a:solidFill>
                  <a:srgbClr val="FF3300"/>
                </a:solidFill>
                <a:latin typeface="Times New Roman" panose="02020603050405020304" pitchFamily="18" charset="0"/>
              </a:rPr>
              <a:t>微型计算机系统（ </a:t>
            </a:r>
            <a:r>
              <a:rPr lang="en-US" altLang="zh-CN" sz="2400" b="1" dirty="0">
                <a:solidFill>
                  <a:srgbClr val="FF3300"/>
                </a:solidFill>
                <a:latin typeface="Times New Roman" panose="02020603050405020304" pitchFamily="18" charset="0"/>
              </a:rPr>
              <a:t>Micro  Computer System</a:t>
            </a:r>
            <a:r>
              <a:rPr lang="en-US" altLang="zh-CN" sz="2400" b="1" dirty="0">
                <a:solidFill>
                  <a:srgbClr val="FF3300"/>
                </a:solidFill>
                <a:latin typeface="Times New Roman" panose="02020603050405020304" pitchFamily="18" charset="0"/>
                <a:cs typeface="Times New Roman" panose="02020603050405020304" pitchFamily="18" charset="0"/>
              </a:rPr>
              <a:t>)</a:t>
            </a:r>
            <a:r>
              <a:rPr lang="zh-CN" altLang="en-US" sz="2400" b="1" dirty="0">
                <a:solidFill>
                  <a:srgbClr val="FF3300"/>
                </a:solidFill>
                <a:latin typeface="Times New Roman" panose="02020603050405020304" pitchFamily="18" charset="0"/>
              </a:rPr>
              <a:t>：</a:t>
            </a:r>
            <a:r>
              <a:rPr lang="zh-CN" altLang="en-US" sz="2000" b="1" dirty="0">
                <a:solidFill>
                  <a:schemeClr val="hlink"/>
                </a:solidFill>
                <a:latin typeface="Times New Roman" panose="02020603050405020304" pitchFamily="18" charset="0"/>
              </a:rPr>
              <a:t>在微计</a:t>
            </a:r>
          </a:p>
          <a:p>
            <a:pPr>
              <a:spcBef>
                <a:spcPct val="50000"/>
              </a:spcBef>
            </a:pPr>
            <a:r>
              <a:rPr lang="zh-CN" altLang="en-US" sz="2000" b="1" dirty="0">
                <a:solidFill>
                  <a:schemeClr val="hlink"/>
                </a:solidFill>
                <a:latin typeface="Times New Roman" panose="02020603050405020304" pitchFamily="18" charset="0"/>
              </a:rPr>
              <a:t>             算机的配置上加上外围</a:t>
            </a:r>
            <a:r>
              <a:rPr lang="en-US" altLang="zh-CN" sz="2000" b="1" dirty="0">
                <a:solidFill>
                  <a:schemeClr val="hlink"/>
                </a:solidFill>
                <a:latin typeface="Times New Roman" panose="02020603050405020304" pitchFamily="18" charset="0"/>
              </a:rPr>
              <a:t>I/O</a:t>
            </a:r>
            <a:r>
              <a:rPr lang="zh-CN" altLang="en-US" sz="2000" b="1" dirty="0">
                <a:solidFill>
                  <a:schemeClr val="hlink"/>
                </a:solidFill>
                <a:latin typeface="Times New Roman" panose="02020603050405020304" pitchFamily="18" charset="0"/>
              </a:rPr>
              <a:t>设备和软件所构成的系统。</a:t>
            </a:r>
            <a:endParaRPr lang="zh-CN" altLang="en-US" sz="2000" b="1" dirty="0">
              <a:solidFill>
                <a:srgbClr val="FF3300"/>
              </a:solidFill>
              <a:latin typeface="Times New Roman" panose="02020603050405020304" pitchFamily="18" charset="0"/>
            </a:endParaRPr>
          </a:p>
          <a:p>
            <a:pPr>
              <a:spcBef>
                <a:spcPct val="50000"/>
              </a:spcBef>
            </a:pPr>
            <a:endParaRPr lang="en-US" altLang="zh-CN" sz="2000" b="1" dirty="0">
              <a:solidFill>
                <a:schemeClr val="hlink"/>
              </a:solidFill>
              <a:latin typeface="Times New Roman" panose="02020603050405020304" pitchFamily="18" charset="0"/>
            </a:endParaRPr>
          </a:p>
        </p:txBody>
      </p:sp>
      <p:sp>
        <p:nvSpPr>
          <p:cNvPr id="26627" name="AutoShape 3">
            <a:hlinkClick r:id="rId2" action="ppaction://hlinksldjump"/>
          </p:cNvPr>
          <p:cNvSpPr/>
          <p:nvPr/>
        </p:nvSpPr>
        <p:spPr>
          <a:xfrm>
            <a:off x="8623300" y="6481763"/>
            <a:ext cx="434975" cy="260350"/>
          </a:xfrm>
          <a:prstGeom prst="actionButtonBeginning">
            <a:avLst/>
          </a:prstGeom>
          <a:solidFill>
            <a:srgbClr val="B2B2B2"/>
          </a:solidFill>
          <a:ln w="12700" cap="flat" cmpd="sng">
            <a:solidFill>
              <a:srgbClr val="5F5F5F"/>
            </a:solidFill>
            <a:prstDash val="solid"/>
            <a:miter/>
            <a:headEnd type="none" w="med" len="med"/>
            <a:tailEnd type="none" w="med" len="med"/>
          </a:ln>
        </p:spPr>
        <p:txBody>
          <a:bodyPr wrap="none" anchor="ctr" anchorCtr="0">
            <a:spAutoFit/>
          </a:bodyPr>
          <a:lstStyle/>
          <a:p>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978">
                                            <p:txEl>
                                              <p:pRg st="1" end="1"/>
                                            </p:txEl>
                                          </p:spTgt>
                                        </p:tgtEl>
                                        <p:attrNameLst>
                                          <p:attrName>style.visibility</p:attrName>
                                        </p:attrNameLst>
                                      </p:cBhvr>
                                      <p:to>
                                        <p:strVal val="visible"/>
                                      </p:to>
                                    </p:set>
                                    <p:animEffect transition="in" filter="wipe(left)">
                                      <p:cBhvr>
                                        <p:cTn id="7" dur="500"/>
                                        <p:tgtEl>
                                          <p:spTgt spid="12697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6978">
                                            <p:txEl>
                                              <p:pRg st="2" end="2"/>
                                            </p:txEl>
                                          </p:spTgt>
                                        </p:tgtEl>
                                        <p:attrNameLst>
                                          <p:attrName>style.visibility</p:attrName>
                                        </p:attrNameLst>
                                      </p:cBhvr>
                                      <p:to>
                                        <p:strVal val="visible"/>
                                      </p:to>
                                    </p:set>
                                    <p:animEffect transition="in" filter="wipe(left)">
                                      <p:cBhvr>
                                        <p:cTn id="12" dur="500"/>
                                        <p:tgtEl>
                                          <p:spTgt spid="12697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6978">
                                            <p:txEl>
                                              <p:pRg st="3" end="3"/>
                                            </p:txEl>
                                          </p:spTgt>
                                        </p:tgtEl>
                                        <p:attrNameLst>
                                          <p:attrName>style.visibility</p:attrName>
                                        </p:attrNameLst>
                                      </p:cBhvr>
                                      <p:to>
                                        <p:strVal val="visible"/>
                                      </p:to>
                                    </p:set>
                                    <p:animEffect transition="in" filter="wipe(left)">
                                      <p:cBhvr>
                                        <p:cTn id="17" dur="500"/>
                                        <p:tgtEl>
                                          <p:spTgt spid="12697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6978">
                                            <p:txEl>
                                              <p:pRg st="4" end="4"/>
                                            </p:txEl>
                                          </p:spTgt>
                                        </p:tgtEl>
                                        <p:attrNameLst>
                                          <p:attrName>style.visibility</p:attrName>
                                        </p:attrNameLst>
                                      </p:cBhvr>
                                      <p:to>
                                        <p:strVal val="visible"/>
                                      </p:to>
                                    </p:set>
                                    <p:animEffect transition="in" filter="wipe(left)">
                                      <p:cBhvr>
                                        <p:cTn id="22" dur="500"/>
                                        <p:tgtEl>
                                          <p:spTgt spid="12697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6978">
                                            <p:txEl>
                                              <p:pRg st="5" end="5"/>
                                            </p:txEl>
                                          </p:spTgt>
                                        </p:tgtEl>
                                        <p:attrNameLst>
                                          <p:attrName>style.visibility</p:attrName>
                                        </p:attrNameLst>
                                      </p:cBhvr>
                                      <p:to>
                                        <p:strVal val="visible"/>
                                      </p:to>
                                    </p:set>
                                    <p:animEffect transition="in" filter="wipe(left)">
                                      <p:cBhvr>
                                        <p:cTn id="27" dur="500"/>
                                        <p:tgtEl>
                                          <p:spTgt spid="12697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6978">
                                            <p:txEl>
                                              <p:pRg st="6" end="6"/>
                                            </p:txEl>
                                          </p:spTgt>
                                        </p:tgtEl>
                                        <p:attrNameLst>
                                          <p:attrName>style.visibility</p:attrName>
                                        </p:attrNameLst>
                                      </p:cBhvr>
                                      <p:to>
                                        <p:strVal val="visible"/>
                                      </p:to>
                                    </p:set>
                                    <p:animEffect transition="in" filter="wipe(left)">
                                      <p:cBhvr>
                                        <p:cTn id="32" dur="500"/>
                                        <p:tgtEl>
                                          <p:spTgt spid="12697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6978">
                                            <p:txEl>
                                              <p:pRg st="7" end="7"/>
                                            </p:txEl>
                                          </p:spTgt>
                                        </p:tgtEl>
                                        <p:attrNameLst>
                                          <p:attrName>style.visibility</p:attrName>
                                        </p:attrNameLst>
                                      </p:cBhvr>
                                      <p:to>
                                        <p:strVal val="visible"/>
                                      </p:to>
                                    </p:set>
                                    <p:animEffect transition="in" filter="wipe(left)">
                                      <p:cBhvr>
                                        <p:cTn id="37" dur="500"/>
                                        <p:tgtEl>
                                          <p:spTgt spid="12697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6978">
                                            <p:txEl>
                                              <p:pRg st="8" end="8"/>
                                            </p:txEl>
                                          </p:spTgt>
                                        </p:tgtEl>
                                        <p:attrNameLst>
                                          <p:attrName>style.visibility</p:attrName>
                                        </p:attrNameLst>
                                      </p:cBhvr>
                                      <p:to>
                                        <p:strVal val="visible"/>
                                      </p:to>
                                    </p:set>
                                    <p:animEffect transition="in" filter="wipe(left)">
                                      <p:cBhvr>
                                        <p:cTn id="42" dur="500"/>
                                        <p:tgtEl>
                                          <p:spTgt spid="126978">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6978">
                                            <p:txEl>
                                              <p:pRg st="9" end="9"/>
                                            </p:txEl>
                                          </p:spTgt>
                                        </p:tgtEl>
                                        <p:attrNameLst>
                                          <p:attrName>style.visibility</p:attrName>
                                        </p:attrNameLst>
                                      </p:cBhvr>
                                      <p:to>
                                        <p:strVal val="visible"/>
                                      </p:to>
                                    </p:set>
                                    <p:animEffect transition="in" filter="wipe(left)">
                                      <p:cBhvr>
                                        <p:cTn id="47" dur="500"/>
                                        <p:tgtEl>
                                          <p:spTgt spid="12697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p:nvPr/>
        </p:nvSpPr>
        <p:spPr>
          <a:xfrm>
            <a:off x="457200" y="304800"/>
            <a:ext cx="7772400" cy="685800"/>
          </a:xfrm>
          <a:prstGeom prst="rect">
            <a:avLst/>
          </a:prstGeom>
          <a:noFill/>
          <a:ln w="9525">
            <a:noFill/>
          </a:ln>
        </p:spPr>
        <p:txBody>
          <a:bodyPr anchor="ctr" anchorCtr="0"/>
          <a:lstStyle/>
          <a:p>
            <a:endParaRPr lang="zh-CN" altLang="zh-CN" sz="3600" b="1" dirty="0">
              <a:solidFill>
                <a:schemeClr val="tx2"/>
              </a:solidFill>
              <a:latin typeface="Times New Roman" panose="02020603050405020304" pitchFamily="18" charset="0"/>
              <a:ea typeface="仿宋_GB2312" panose="02010609030101010101" pitchFamily="49" charset="-122"/>
            </a:endParaRPr>
          </a:p>
        </p:txBody>
      </p:sp>
      <p:sp>
        <p:nvSpPr>
          <p:cNvPr id="27651" name="Text Box 3"/>
          <p:cNvSpPr txBox="1"/>
          <p:nvPr/>
        </p:nvSpPr>
        <p:spPr>
          <a:xfrm>
            <a:off x="622300" y="566738"/>
            <a:ext cx="8001000" cy="1800225"/>
          </a:xfrm>
          <a:prstGeom prst="rect">
            <a:avLst/>
          </a:prstGeom>
          <a:noFill/>
          <a:ln w="12700">
            <a:noFill/>
          </a:ln>
        </p:spPr>
        <p:txBody>
          <a:bodyPr>
            <a:spAutoFit/>
          </a:bodyPr>
          <a:lstStyle/>
          <a:p>
            <a:pPr>
              <a:lnSpc>
                <a:spcPct val="150000"/>
              </a:lnSpc>
              <a:spcBef>
                <a:spcPct val="50000"/>
              </a:spcBef>
            </a:pPr>
            <a:r>
              <a:rPr lang="zh-CN" altLang="en-US" sz="2800" b="1" dirty="0">
                <a:solidFill>
                  <a:srgbClr val="CC3300"/>
                </a:solidFill>
                <a:latin typeface="宋体" panose="02010600030101010101" pitchFamily="2" charset="-122"/>
              </a:rPr>
              <a:t>二  微型计算机的组成</a:t>
            </a:r>
            <a:br>
              <a:rPr lang="zh-CN" altLang="en-US" sz="2800" b="1" dirty="0">
                <a:solidFill>
                  <a:srgbClr val="CC3300"/>
                </a:solidFill>
                <a:latin typeface="宋体" panose="02010600030101010101" pitchFamily="2" charset="-122"/>
              </a:rPr>
            </a:br>
            <a:r>
              <a:rPr lang="zh-CN" altLang="en-US" sz="2800" b="1" dirty="0">
                <a:solidFill>
                  <a:schemeClr val="accent2"/>
                </a:solidFill>
                <a:latin typeface="宋体" panose="02010600030101010101" pitchFamily="2" charset="-122"/>
              </a:rPr>
              <a:t>数据信息、控制信息在计算机各部件之间流动</a:t>
            </a:r>
          </a:p>
          <a:p>
            <a:pPr>
              <a:spcBef>
                <a:spcPct val="50000"/>
              </a:spcBef>
            </a:pPr>
            <a:endParaRPr lang="en-US" altLang="zh-CN" b="1" dirty="0">
              <a:latin typeface="Times New Roman" panose="02020603050405020304" pitchFamily="18" charset="0"/>
              <a:ea typeface="仿宋_GB2312" panose="02010609030101010101" pitchFamily="49" charset="-122"/>
            </a:endParaRPr>
          </a:p>
        </p:txBody>
      </p:sp>
      <p:grpSp>
        <p:nvGrpSpPr>
          <p:cNvPr id="27652" name="Group 4"/>
          <p:cNvGrpSpPr/>
          <p:nvPr/>
        </p:nvGrpSpPr>
        <p:grpSpPr>
          <a:xfrm>
            <a:off x="990600" y="2438400"/>
            <a:ext cx="7467600" cy="3338513"/>
            <a:chOff x="672" y="1296"/>
            <a:chExt cx="4704" cy="2103"/>
          </a:xfrm>
        </p:grpSpPr>
        <p:sp>
          <p:nvSpPr>
            <p:cNvPr id="27656" name="Line 5"/>
            <p:cNvSpPr/>
            <p:nvPr/>
          </p:nvSpPr>
          <p:spPr>
            <a:xfrm>
              <a:off x="1056" y="1296"/>
              <a:ext cx="0" cy="192"/>
            </a:xfrm>
            <a:prstGeom prst="line">
              <a:avLst/>
            </a:prstGeom>
            <a:ln w="57150" cap="flat" cmpd="sng">
              <a:solidFill>
                <a:srgbClr val="FFCC00"/>
              </a:solidFill>
              <a:prstDash val="solid"/>
              <a:headEnd type="none" w="med" len="med"/>
              <a:tailEnd type="none" w="med" len="med"/>
            </a:ln>
          </p:spPr>
        </p:sp>
        <p:sp>
          <p:nvSpPr>
            <p:cNvPr id="27657" name="Line 6"/>
            <p:cNvSpPr/>
            <p:nvPr/>
          </p:nvSpPr>
          <p:spPr>
            <a:xfrm>
              <a:off x="1056" y="1296"/>
              <a:ext cx="2640" cy="0"/>
            </a:xfrm>
            <a:prstGeom prst="line">
              <a:avLst/>
            </a:prstGeom>
            <a:ln w="57150" cap="flat" cmpd="sng">
              <a:solidFill>
                <a:srgbClr val="FFCC00"/>
              </a:solidFill>
              <a:prstDash val="solid"/>
              <a:headEnd type="none" w="med" len="med"/>
              <a:tailEnd type="none" w="med" len="med"/>
            </a:ln>
          </p:spPr>
        </p:sp>
        <p:sp>
          <p:nvSpPr>
            <p:cNvPr id="27658" name="Line 7"/>
            <p:cNvSpPr/>
            <p:nvPr/>
          </p:nvSpPr>
          <p:spPr>
            <a:xfrm>
              <a:off x="2400" y="1296"/>
              <a:ext cx="0" cy="288"/>
            </a:xfrm>
            <a:prstGeom prst="line">
              <a:avLst/>
            </a:prstGeom>
            <a:ln w="57150" cap="flat" cmpd="sng">
              <a:solidFill>
                <a:srgbClr val="FFCC00"/>
              </a:solidFill>
              <a:prstDash val="solid"/>
              <a:headEnd type="none" w="med" len="med"/>
              <a:tailEnd type="triangle" w="med" len="med"/>
            </a:ln>
          </p:spPr>
        </p:sp>
        <p:sp>
          <p:nvSpPr>
            <p:cNvPr id="27659" name="Line 8"/>
            <p:cNvSpPr/>
            <p:nvPr/>
          </p:nvSpPr>
          <p:spPr>
            <a:xfrm>
              <a:off x="3696" y="1296"/>
              <a:ext cx="0" cy="240"/>
            </a:xfrm>
            <a:prstGeom prst="line">
              <a:avLst/>
            </a:prstGeom>
            <a:ln w="57150" cap="flat" cmpd="sng">
              <a:solidFill>
                <a:srgbClr val="FFCC00"/>
              </a:solidFill>
              <a:prstDash val="solid"/>
              <a:headEnd type="none" w="med" len="med"/>
              <a:tailEnd type="triangle" w="med" len="med"/>
            </a:ln>
          </p:spPr>
        </p:sp>
        <p:sp>
          <p:nvSpPr>
            <p:cNvPr id="27660" name="Rectangle 9"/>
            <p:cNvSpPr/>
            <p:nvPr/>
          </p:nvSpPr>
          <p:spPr>
            <a:xfrm>
              <a:off x="4560" y="1776"/>
              <a:ext cx="816" cy="576"/>
            </a:xfrm>
            <a:prstGeom prst="rect">
              <a:avLst/>
            </a:prstGeom>
            <a:solidFill>
              <a:srgbClr val="CCFFFF"/>
            </a:solidFill>
            <a:ln w="57150" cap="flat" cmpd="sng">
              <a:solidFill>
                <a:srgbClr val="CCFFCC"/>
              </a:solidFill>
              <a:prstDash val="solid"/>
              <a:miter/>
              <a:headEnd type="none" w="med" len="med"/>
              <a:tailEnd type="none" w="med" len="med"/>
            </a:ln>
            <a:effectLst>
              <a:prstShdw prst="shdw17" dist="17961" dir="2699999">
                <a:srgbClr val="7A997A"/>
              </a:prstShdw>
            </a:effectLst>
          </p:spPr>
          <p:txBody>
            <a:bodyPr wrap="none" anchor="ctr" anchorCtr="0"/>
            <a:lstStyle/>
            <a:p>
              <a:pPr algn="ctr"/>
              <a:r>
                <a:rPr lang="zh-CN" altLang="en-US" sz="2000" b="1" dirty="0">
                  <a:solidFill>
                    <a:srgbClr val="0000FF"/>
                  </a:solidFill>
                  <a:latin typeface="Times New Roman" panose="02020603050405020304" pitchFamily="18" charset="0"/>
                  <a:ea typeface="仿宋_GB2312" panose="02010609030101010101" pitchFamily="49" charset="-122"/>
                </a:rPr>
                <a:t>外部设备</a:t>
              </a:r>
            </a:p>
          </p:txBody>
        </p:sp>
        <p:sp>
          <p:nvSpPr>
            <p:cNvPr id="27661" name="Rectangle 10"/>
            <p:cNvSpPr/>
            <p:nvPr/>
          </p:nvSpPr>
          <p:spPr>
            <a:xfrm>
              <a:off x="672" y="1488"/>
              <a:ext cx="768" cy="1440"/>
            </a:xfrm>
            <a:prstGeom prst="rect">
              <a:avLst/>
            </a:prstGeom>
            <a:solidFill>
              <a:srgbClr val="CCFFFF"/>
            </a:solidFill>
            <a:ln w="57150" cap="flat" cmpd="sng">
              <a:solidFill>
                <a:srgbClr val="CCFFCC"/>
              </a:solidFill>
              <a:prstDash val="solid"/>
              <a:miter/>
              <a:headEnd type="none" w="med" len="med"/>
              <a:tailEnd type="none" w="med" len="med"/>
            </a:ln>
            <a:effectLst>
              <a:prstShdw prst="shdw17" dist="17961" dir="2699999">
                <a:srgbClr val="7A997A"/>
              </a:prstShdw>
            </a:effectLst>
          </p:spPr>
          <p:txBody>
            <a:bodyPr wrap="none" anchor="ctr" anchorCtr="0"/>
            <a:lstStyle/>
            <a:p>
              <a:r>
                <a:rPr lang="zh-CN" altLang="en-US" sz="2000" b="1" dirty="0">
                  <a:solidFill>
                    <a:srgbClr val="0000FF"/>
                  </a:solidFill>
                  <a:latin typeface="Times New Roman" panose="02020603050405020304" pitchFamily="18" charset="0"/>
                  <a:ea typeface="仿宋_GB2312" panose="02010609030101010101" pitchFamily="49" charset="-122"/>
                </a:rPr>
                <a:t>微处理器</a:t>
              </a:r>
              <a:endParaRPr lang="zh-CN" altLang="en-US" b="1" dirty="0">
                <a:solidFill>
                  <a:srgbClr val="0000FF"/>
                </a:solidFill>
                <a:latin typeface="Times New Roman" panose="02020603050405020304" pitchFamily="18" charset="0"/>
                <a:ea typeface="仿宋_GB2312" panose="02010609030101010101" pitchFamily="49" charset="-122"/>
              </a:endParaRPr>
            </a:p>
            <a:p>
              <a:r>
                <a:rPr lang="zh-CN" altLang="en-US" b="1" dirty="0">
                  <a:solidFill>
                    <a:srgbClr val="0000FF"/>
                  </a:solidFill>
                  <a:latin typeface="Times New Roman" panose="02020603050405020304" pitchFamily="18" charset="0"/>
                  <a:ea typeface="仿宋_GB2312" panose="02010609030101010101" pitchFamily="49" charset="-122"/>
                </a:rPr>
                <a:t>  </a:t>
              </a:r>
              <a:r>
                <a:rPr lang="en-US" altLang="zh-CN" b="1" dirty="0">
                  <a:solidFill>
                    <a:srgbClr val="0000FF"/>
                  </a:solidFill>
                  <a:latin typeface="Times New Roman" panose="02020603050405020304" pitchFamily="18" charset="0"/>
                  <a:ea typeface="仿宋_GB2312" panose="02010609030101010101" pitchFamily="49" charset="-122"/>
                </a:rPr>
                <a:t>(CPU)</a:t>
              </a:r>
            </a:p>
          </p:txBody>
        </p:sp>
        <p:sp>
          <p:nvSpPr>
            <p:cNvPr id="27662" name="Rectangle 11"/>
            <p:cNvSpPr/>
            <p:nvPr/>
          </p:nvSpPr>
          <p:spPr>
            <a:xfrm>
              <a:off x="1920" y="1632"/>
              <a:ext cx="912" cy="576"/>
            </a:xfrm>
            <a:prstGeom prst="rect">
              <a:avLst/>
            </a:prstGeom>
            <a:solidFill>
              <a:srgbClr val="CCFFFF"/>
            </a:solidFill>
            <a:ln w="57150" cap="flat" cmpd="sng">
              <a:solidFill>
                <a:srgbClr val="CCFFCC"/>
              </a:solidFill>
              <a:prstDash val="solid"/>
              <a:miter/>
              <a:headEnd type="none" w="med" len="med"/>
              <a:tailEnd type="none" w="med" len="med"/>
            </a:ln>
            <a:effectLst>
              <a:prstShdw prst="shdw17" dist="17961" dir="2699999">
                <a:srgbClr val="7A997A"/>
              </a:prstShdw>
            </a:effectLst>
          </p:spPr>
          <p:txBody>
            <a:bodyPr wrap="none" anchor="ctr" anchorCtr="0"/>
            <a:lstStyle/>
            <a:p>
              <a:pPr algn="ctr"/>
              <a:r>
                <a:rPr lang="zh-CN" altLang="zh-CN" sz="2000" b="1" dirty="0">
                  <a:solidFill>
                    <a:srgbClr val="0000FF"/>
                  </a:solidFill>
                  <a:latin typeface="Times New Roman" panose="02020603050405020304" pitchFamily="18" charset="0"/>
                  <a:ea typeface="仿宋_GB2312" panose="02010609030101010101" pitchFamily="49" charset="-122"/>
                </a:rPr>
                <a:t>存储器</a:t>
              </a:r>
              <a:endParaRPr lang="zh-CN" altLang="en-US" sz="2400" b="1" dirty="0">
                <a:solidFill>
                  <a:srgbClr val="0000FF"/>
                </a:solidFill>
                <a:latin typeface="Times New Roman" panose="02020603050405020304" pitchFamily="18" charset="0"/>
                <a:ea typeface="仿宋_GB2312" panose="02010609030101010101" pitchFamily="49" charset="-122"/>
              </a:endParaRPr>
            </a:p>
          </p:txBody>
        </p:sp>
        <p:sp>
          <p:nvSpPr>
            <p:cNvPr id="27663" name="Rectangle 12"/>
            <p:cNvSpPr/>
            <p:nvPr/>
          </p:nvSpPr>
          <p:spPr>
            <a:xfrm>
              <a:off x="3264" y="1584"/>
              <a:ext cx="816" cy="1152"/>
            </a:xfrm>
            <a:prstGeom prst="rect">
              <a:avLst/>
            </a:prstGeom>
            <a:solidFill>
              <a:srgbClr val="CCFFFF"/>
            </a:solidFill>
            <a:ln w="57150" cap="flat" cmpd="sng">
              <a:solidFill>
                <a:srgbClr val="CCFFCC"/>
              </a:solidFill>
              <a:prstDash val="solid"/>
              <a:miter/>
              <a:headEnd type="none" w="med" len="med"/>
              <a:tailEnd type="none" w="med" len="med"/>
            </a:ln>
            <a:effectLst>
              <a:prstShdw prst="shdw17" dist="17961" dir="2699999">
                <a:srgbClr val="7A997A"/>
              </a:prstShdw>
            </a:effectLst>
          </p:spPr>
          <p:txBody>
            <a:bodyPr wrap="none" anchor="ctr" anchorCtr="0"/>
            <a:lstStyle/>
            <a:p>
              <a:r>
                <a:rPr lang="zh-CN" altLang="en-US" sz="2000" b="1" dirty="0">
                  <a:solidFill>
                    <a:srgbClr val="0000FF"/>
                  </a:solidFill>
                  <a:latin typeface="Times New Roman" panose="02020603050405020304" pitchFamily="18" charset="0"/>
                  <a:ea typeface="仿宋_GB2312" panose="02010609030101010101" pitchFamily="49" charset="-122"/>
                </a:rPr>
                <a:t>输入</a:t>
              </a:r>
              <a:r>
                <a:rPr lang="en-US" altLang="zh-CN" sz="2000" b="1" dirty="0">
                  <a:solidFill>
                    <a:srgbClr val="0000FF"/>
                  </a:solidFill>
                  <a:latin typeface="Times New Roman" panose="02020603050405020304" pitchFamily="18" charset="0"/>
                  <a:ea typeface="仿宋_GB2312" panose="02010609030101010101" pitchFamily="49" charset="-122"/>
                </a:rPr>
                <a:t>/</a:t>
              </a:r>
              <a:r>
                <a:rPr lang="zh-CN" altLang="en-US" sz="2000" b="1" dirty="0">
                  <a:solidFill>
                    <a:srgbClr val="0000FF"/>
                  </a:solidFill>
                  <a:latin typeface="Times New Roman" panose="02020603050405020304" pitchFamily="18" charset="0"/>
                  <a:ea typeface="仿宋_GB2312" panose="02010609030101010101" pitchFamily="49" charset="-122"/>
                </a:rPr>
                <a:t>输出</a:t>
              </a:r>
            </a:p>
            <a:p>
              <a:r>
                <a:rPr lang="zh-CN" altLang="en-US" sz="2000" b="1" dirty="0">
                  <a:solidFill>
                    <a:srgbClr val="0000FF"/>
                  </a:solidFill>
                  <a:latin typeface="Times New Roman" panose="02020603050405020304" pitchFamily="18" charset="0"/>
                  <a:ea typeface="仿宋_GB2312" panose="02010609030101010101" pitchFamily="49" charset="-122"/>
                </a:rPr>
                <a:t>接口电路</a:t>
              </a:r>
            </a:p>
          </p:txBody>
        </p:sp>
        <p:sp>
          <p:nvSpPr>
            <p:cNvPr id="27664" name="Line 13"/>
            <p:cNvSpPr/>
            <p:nvPr/>
          </p:nvSpPr>
          <p:spPr>
            <a:xfrm>
              <a:off x="1440" y="2544"/>
              <a:ext cx="1824" cy="0"/>
            </a:xfrm>
            <a:prstGeom prst="line">
              <a:avLst/>
            </a:prstGeom>
            <a:ln w="57150" cap="flat" cmpd="sng">
              <a:solidFill>
                <a:srgbClr val="33CCCC"/>
              </a:solidFill>
              <a:prstDash val="solid"/>
              <a:headEnd type="triangle" w="med" len="med"/>
              <a:tailEnd type="triangle" w="med" len="med"/>
            </a:ln>
          </p:spPr>
        </p:sp>
        <p:sp>
          <p:nvSpPr>
            <p:cNvPr id="27665" name="Line 14"/>
            <p:cNvSpPr/>
            <p:nvPr/>
          </p:nvSpPr>
          <p:spPr>
            <a:xfrm flipV="1">
              <a:off x="2208" y="2208"/>
              <a:ext cx="0" cy="336"/>
            </a:xfrm>
            <a:prstGeom prst="line">
              <a:avLst/>
            </a:prstGeom>
            <a:ln w="57150" cap="flat" cmpd="sng">
              <a:solidFill>
                <a:srgbClr val="33CCCC"/>
              </a:solidFill>
              <a:prstDash val="solid"/>
              <a:headEnd type="none" w="med" len="med"/>
              <a:tailEnd type="triangle" w="med" len="med"/>
            </a:ln>
          </p:spPr>
        </p:sp>
        <p:sp>
          <p:nvSpPr>
            <p:cNvPr id="27666" name="Line 15"/>
            <p:cNvSpPr/>
            <p:nvPr/>
          </p:nvSpPr>
          <p:spPr>
            <a:xfrm>
              <a:off x="1056" y="3120"/>
              <a:ext cx="2688" cy="0"/>
            </a:xfrm>
            <a:prstGeom prst="line">
              <a:avLst/>
            </a:prstGeom>
            <a:ln w="57150" cap="flat" cmpd="sng">
              <a:solidFill>
                <a:srgbClr val="FF00FF"/>
              </a:solidFill>
              <a:prstDash val="solid"/>
              <a:headEnd type="none" w="med" len="med"/>
              <a:tailEnd type="none" w="med" len="med"/>
            </a:ln>
          </p:spPr>
        </p:sp>
        <p:sp>
          <p:nvSpPr>
            <p:cNvPr id="27667" name="Line 16"/>
            <p:cNvSpPr/>
            <p:nvPr/>
          </p:nvSpPr>
          <p:spPr>
            <a:xfrm flipV="1">
              <a:off x="1055" y="2926"/>
              <a:ext cx="0" cy="193"/>
            </a:xfrm>
            <a:prstGeom prst="line">
              <a:avLst/>
            </a:prstGeom>
            <a:ln w="57150" cap="flat" cmpd="sng">
              <a:solidFill>
                <a:srgbClr val="FF00FF"/>
              </a:solidFill>
              <a:prstDash val="solid"/>
              <a:headEnd type="none" w="med" len="med"/>
              <a:tailEnd type="triangle" w="med" len="med"/>
            </a:ln>
          </p:spPr>
        </p:sp>
        <p:sp>
          <p:nvSpPr>
            <p:cNvPr id="27668" name="Line 17"/>
            <p:cNvSpPr/>
            <p:nvPr/>
          </p:nvSpPr>
          <p:spPr>
            <a:xfrm flipV="1">
              <a:off x="2496" y="2208"/>
              <a:ext cx="0" cy="912"/>
            </a:xfrm>
            <a:prstGeom prst="line">
              <a:avLst/>
            </a:prstGeom>
            <a:ln w="57150" cap="flat" cmpd="sng">
              <a:solidFill>
                <a:srgbClr val="FF00FF"/>
              </a:solidFill>
              <a:prstDash val="solid"/>
              <a:headEnd type="none" w="med" len="med"/>
              <a:tailEnd type="triangle" w="med" len="med"/>
            </a:ln>
          </p:spPr>
        </p:sp>
        <p:sp>
          <p:nvSpPr>
            <p:cNvPr id="27669" name="Line 18"/>
            <p:cNvSpPr/>
            <p:nvPr/>
          </p:nvSpPr>
          <p:spPr>
            <a:xfrm flipV="1">
              <a:off x="3744" y="2736"/>
              <a:ext cx="0" cy="384"/>
            </a:xfrm>
            <a:prstGeom prst="line">
              <a:avLst/>
            </a:prstGeom>
            <a:ln w="57150" cap="flat" cmpd="sng">
              <a:solidFill>
                <a:srgbClr val="FF00FF"/>
              </a:solidFill>
              <a:prstDash val="solid"/>
              <a:headEnd type="none" w="med" len="med"/>
              <a:tailEnd type="triangle" w="med" len="med"/>
            </a:ln>
          </p:spPr>
        </p:sp>
        <p:sp>
          <p:nvSpPr>
            <p:cNvPr id="27670" name="Line 19"/>
            <p:cNvSpPr/>
            <p:nvPr/>
          </p:nvSpPr>
          <p:spPr>
            <a:xfrm>
              <a:off x="4080" y="2064"/>
              <a:ext cx="480" cy="0"/>
            </a:xfrm>
            <a:prstGeom prst="line">
              <a:avLst/>
            </a:prstGeom>
            <a:ln w="57150" cap="flat" cmpd="sng">
              <a:solidFill>
                <a:srgbClr val="008080"/>
              </a:solidFill>
              <a:prstDash val="solid"/>
              <a:headEnd type="triangle" w="med" len="med"/>
              <a:tailEnd type="triangle" w="med" len="med"/>
            </a:ln>
          </p:spPr>
        </p:sp>
        <p:sp>
          <p:nvSpPr>
            <p:cNvPr id="27671" name="Text Box 20"/>
            <p:cNvSpPr txBox="1"/>
            <p:nvPr/>
          </p:nvSpPr>
          <p:spPr>
            <a:xfrm>
              <a:off x="1728" y="2688"/>
              <a:ext cx="480" cy="231"/>
            </a:xfrm>
            <a:prstGeom prst="rect">
              <a:avLst/>
            </a:prstGeom>
            <a:noFill/>
            <a:ln w="57150">
              <a:noFill/>
            </a:ln>
          </p:spPr>
          <p:txBody>
            <a:bodyPr>
              <a:spAutoFit/>
            </a:bodyPr>
            <a:lstStyle/>
            <a:p>
              <a:pPr>
                <a:spcBef>
                  <a:spcPct val="50000"/>
                </a:spcBef>
              </a:pPr>
              <a:endParaRPr lang="zh-CN" altLang="zh-CN" b="1" dirty="0">
                <a:solidFill>
                  <a:schemeClr val="bg2"/>
                </a:solidFill>
                <a:latin typeface="Times New Roman" panose="02020603050405020304" pitchFamily="18" charset="0"/>
                <a:ea typeface="仿宋_GB2312" panose="02010609030101010101" pitchFamily="49" charset="-122"/>
              </a:endParaRPr>
            </a:p>
          </p:txBody>
        </p:sp>
        <p:sp>
          <p:nvSpPr>
            <p:cNvPr id="27672" name="Text Box 21"/>
            <p:cNvSpPr txBox="1"/>
            <p:nvPr/>
          </p:nvSpPr>
          <p:spPr>
            <a:xfrm>
              <a:off x="1680" y="2544"/>
              <a:ext cx="720" cy="231"/>
            </a:xfrm>
            <a:prstGeom prst="rect">
              <a:avLst/>
            </a:prstGeom>
            <a:noFill/>
            <a:ln w="57150">
              <a:noFill/>
            </a:ln>
          </p:spPr>
          <p:txBody>
            <a:bodyPr>
              <a:spAutoFit/>
            </a:bodyPr>
            <a:lstStyle/>
            <a:p>
              <a:pPr>
                <a:spcBef>
                  <a:spcPct val="50000"/>
                </a:spcBef>
              </a:pPr>
              <a:r>
                <a:rPr lang="zh-CN" altLang="en-US" b="1" dirty="0">
                  <a:solidFill>
                    <a:srgbClr val="FF0000"/>
                  </a:solidFill>
                  <a:latin typeface="Times New Roman" panose="02020603050405020304" pitchFamily="18" charset="0"/>
                  <a:ea typeface="仿宋_GB2312" panose="02010609030101010101" pitchFamily="49" charset="-122"/>
                </a:rPr>
                <a:t>数据总线</a:t>
              </a:r>
            </a:p>
          </p:txBody>
        </p:sp>
        <p:sp>
          <p:nvSpPr>
            <p:cNvPr id="27673" name="Text Box 22"/>
            <p:cNvSpPr txBox="1"/>
            <p:nvPr/>
          </p:nvSpPr>
          <p:spPr>
            <a:xfrm>
              <a:off x="1776" y="3168"/>
              <a:ext cx="816" cy="231"/>
            </a:xfrm>
            <a:prstGeom prst="rect">
              <a:avLst/>
            </a:prstGeom>
            <a:noFill/>
            <a:ln w="57150">
              <a:noFill/>
            </a:ln>
          </p:spPr>
          <p:txBody>
            <a:bodyPr>
              <a:spAutoFit/>
            </a:bodyPr>
            <a:lstStyle/>
            <a:p>
              <a:pPr>
                <a:spcBef>
                  <a:spcPct val="50000"/>
                </a:spcBef>
              </a:pPr>
              <a:r>
                <a:rPr lang="zh-CN" altLang="en-US" b="1" dirty="0">
                  <a:solidFill>
                    <a:srgbClr val="FF0000"/>
                  </a:solidFill>
                  <a:latin typeface="Times New Roman" panose="02020603050405020304" pitchFamily="18" charset="0"/>
                  <a:ea typeface="仿宋_GB2312" panose="02010609030101010101" pitchFamily="49" charset="-122"/>
                </a:rPr>
                <a:t>控制总线</a:t>
              </a:r>
            </a:p>
          </p:txBody>
        </p:sp>
        <p:sp>
          <p:nvSpPr>
            <p:cNvPr id="27674" name="Text Box 23"/>
            <p:cNvSpPr txBox="1"/>
            <p:nvPr/>
          </p:nvSpPr>
          <p:spPr>
            <a:xfrm>
              <a:off x="1488" y="1296"/>
              <a:ext cx="768" cy="231"/>
            </a:xfrm>
            <a:prstGeom prst="rect">
              <a:avLst/>
            </a:prstGeom>
            <a:noFill/>
            <a:ln w="12700">
              <a:noFill/>
            </a:ln>
          </p:spPr>
          <p:txBody>
            <a:bodyPr>
              <a:spAutoFit/>
            </a:bodyPr>
            <a:lstStyle/>
            <a:p>
              <a:pPr>
                <a:spcBef>
                  <a:spcPct val="50000"/>
                </a:spcBef>
              </a:pPr>
              <a:r>
                <a:rPr lang="zh-CN" altLang="en-US" b="1" dirty="0">
                  <a:solidFill>
                    <a:srgbClr val="FF0000"/>
                  </a:solidFill>
                  <a:latin typeface="Times New Roman" panose="02020603050405020304" pitchFamily="18" charset="0"/>
                  <a:ea typeface="仿宋_GB2312" panose="02010609030101010101" pitchFamily="49" charset="-122"/>
                </a:rPr>
                <a:t>地址总线</a:t>
              </a:r>
            </a:p>
          </p:txBody>
        </p:sp>
      </p:grpSp>
      <p:sp>
        <p:nvSpPr>
          <p:cNvPr id="27653" name="AutoShape 26">
            <a:hlinkClick r:id="rId2" action="ppaction://hlinksldjump"/>
          </p:cNvPr>
          <p:cNvSpPr/>
          <p:nvPr/>
        </p:nvSpPr>
        <p:spPr>
          <a:xfrm>
            <a:off x="8623300" y="6481763"/>
            <a:ext cx="434975" cy="260350"/>
          </a:xfrm>
          <a:prstGeom prst="actionButtonBeginning">
            <a:avLst/>
          </a:prstGeom>
          <a:solidFill>
            <a:srgbClr val="B2B2B2"/>
          </a:solidFill>
          <a:ln w="12700" cap="flat" cmpd="sng">
            <a:solidFill>
              <a:srgbClr val="5F5F5F"/>
            </a:solidFill>
            <a:prstDash val="solid"/>
            <a:miter/>
            <a:headEnd type="none" w="med" len="med"/>
            <a:tailEnd type="none" w="med" len="med"/>
          </a:ln>
        </p:spPr>
        <p:txBody>
          <a:bodyPr wrap="none" anchor="ctr" anchorCtr="0">
            <a:spAutoFit/>
          </a:bodyPr>
          <a:lstStyle/>
          <a:p>
            <a:endParaRPr lang="zh-CN" altLang="en-US" dirty="0">
              <a:latin typeface="Arial" panose="020B0604020202020204" pitchFamily="34" charset="0"/>
            </a:endParaRPr>
          </a:p>
        </p:txBody>
      </p:sp>
      <p:sp>
        <p:nvSpPr>
          <p:cNvPr id="27654" name="Text Box 27"/>
          <p:cNvSpPr txBox="1"/>
          <p:nvPr/>
        </p:nvSpPr>
        <p:spPr>
          <a:xfrm>
            <a:off x="2209800" y="6126163"/>
            <a:ext cx="4114800" cy="349250"/>
          </a:xfrm>
          <a:prstGeom prst="rect">
            <a:avLst/>
          </a:prstGeom>
          <a:noFill/>
          <a:ln w="12700" cap="flat" cmpd="sng">
            <a:solidFill>
              <a:srgbClr val="FF3300"/>
            </a:solidFill>
            <a:prstDash val="solid"/>
            <a:miter/>
            <a:headEnd type="none" w="med" len="med"/>
            <a:tailEnd type="none" w="med" len="med"/>
          </a:ln>
        </p:spPr>
        <p:txBody>
          <a:bodyPr>
            <a:spAutoFit/>
          </a:bodyPr>
          <a:lstStyle/>
          <a:p>
            <a:pPr>
              <a:spcBef>
                <a:spcPct val="50000"/>
              </a:spcBef>
            </a:pPr>
            <a:r>
              <a:rPr lang="zh-CN" altLang="en-US" sz="1600" b="1" dirty="0">
                <a:latin typeface="Times New Roman" panose="02020603050405020304" pitchFamily="18" charset="0"/>
              </a:rPr>
              <a:t>图 </a:t>
            </a:r>
            <a:r>
              <a:rPr lang="en-US" altLang="zh-CN" sz="1600" b="1" dirty="0">
                <a:latin typeface="Times New Roman" panose="02020603050405020304" pitchFamily="18" charset="0"/>
              </a:rPr>
              <a:t>1-2 </a:t>
            </a:r>
            <a:r>
              <a:rPr lang="en-US" altLang="zh-CN" sz="1600" b="1" dirty="0">
                <a:solidFill>
                  <a:schemeClr val="hlink"/>
                </a:solidFill>
                <a:latin typeface="Times New Roman" panose="02020603050405020304" pitchFamily="18" charset="0"/>
              </a:rPr>
              <a:t>        </a:t>
            </a:r>
            <a:r>
              <a:rPr lang="zh-CN" altLang="en-US" sz="1600" b="1" dirty="0">
                <a:latin typeface="Times New Roman" panose="02020603050405020304" pitchFamily="18" charset="0"/>
              </a:rPr>
              <a:t>微型计算机硬件系统结构框图</a:t>
            </a:r>
          </a:p>
        </p:txBody>
      </p:sp>
      <p:sp>
        <p:nvSpPr>
          <p:cNvPr id="98332" name="AutoShape 28"/>
          <p:cNvSpPr>
            <a:spLocks noChangeArrowheads="1"/>
          </p:cNvSpPr>
          <p:nvPr/>
        </p:nvSpPr>
        <p:spPr bwMode="auto">
          <a:xfrm>
            <a:off x="5105400" y="566738"/>
            <a:ext cx="533400" cy="457200"/>
          </a:xfrm>
          <a:prstGeom prst="star5">
            <a:avLst/>
          </a:prstGeom>
          <a:solidFill>
            <a:srgbClr val="FF0000"/>
          </a:solidFill>
          <a:ln w="12700">
            <a:solidFill>
              <a:schemeClr val="tx1"/>
            </a:solidFill>
            <a:miter lim="800000"/>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p:nvPr/>
        </p:nvSpPr>
        <p:spPr>
          <a:xfrm>
            <a:off x="495300" y="622300"/>
            <a:ext cx="8305800" cy="457200"/>
          </a:xfrm>
          <a:prstGeom prst="rect">
            <a:avLst/>
          </a:prstGeom>
          <a:noFill/>
          <a:ln w="57150">
            <a:noFill/>
          </a:ln>
        </p:spPr>
        <p:txBody>
          <a:bodyPr>
            <a:spAutoFit/>
          </a:bodyPr>
          <a:lstStyle/>
          <a:p>
            <a:pPr>
              <a:spcBef>
                <a:spcPct val="50000"/>
              </a:spcBef>
            </a:pPr>
            <a:r>
              <a:rPr lang="en-US" altLang="zh-CN" sz="2400" b="1" dirty="0">
                <a:latin typeface="Times New Roman" panose="02020603050405020304" pitchFamily="18" charset="0"/>
                <a:ea typeface="仿宋_GB2312" panose="02010609030101010101" pitchFamily="49" charset="-122"/>
              </a:rPr>
              <a:t>1.  </a:t>
            </a:r>
            <a:r>
              <a:rPr lang="zh-CN" altLang="en-US" sz="2400" b="1" dirty="0">
                <a:latin typeface="Times New Roman" panose="02020603050405020304" pitchFamily="18" charset="0"/>
                <a:ea typeface="仿宋_GB2312" panose="02010609030101010101" pitchFamily="49" charset="-122"/>
              </a:rPr>
              <a:t>微处理器</a:t>
            </a:r>
            <a:r>
              <a:rPr lang="zh-CN" altLang="en-US" sz="2400" b="1" dirty="0">
                <a:solidFill>
                  <a:schemeClr val="hlink"/>
                </a:solidFill>
                <a:latin typeface="Times New Roman" panose="02020603050405020304" pitchFamily="18" charset="0"/>
                <a:ea typeface="仿宋_GB2312" panose="02010609030101010101" pitchFamily="49" charset="-122"/>
              </a:rPr>
              <a:t>   </a:t>
            </a:r>
          </a:p>
        </p:txBody>
      </p:sp>
      <p:sp>
        <p:nvSpPr>
          <p:cNvPr id="13412" name="Rectangle 100"/>
          <p:cNvSpPr>
            <a:spLocks noChangeArrowheads="1"/>
          </p:cNvSpPr>
          <p:nvPr/>
        </p:nvSpPr>
        <p:spPr bwMode="auto">
          <a:xfrm>
            <a:off x="1143000" y="1447800"/>
            <a:ext cx="1905000" cy="3200400"/>
          </a:xfrm>
          <a:prstGeom prst="rect">
            <a:avLst/>
          </a:prstGeom>
          <a:solidFill>
            <a:srgbClr val="CCFFFF"/>
          </a:solidFill>
          <a:ln w="12700">
            <a:solidFill>
              <a:srgbClr val="FF99CC"/>
            </a:solidFill>
            <a:miter lim="800000"/>
          </a:ln>
          <a:effectLst>
            <a:outerShdw dist="35921" dir="2700000" algn="ctr" rotWithShape="0">
              <a:srgbClr val="808080"/>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1800" b="1" i="0" u="none" strike="noStrike" kern="1200" cap="none" spc="0" normalizeH="0" baseline="0" noProof="0">
              <a:ln>
                <a:noFill/>
              </a:ln>
              <a:solidFill>
                <a:schemeClr val="bg2"/>
              </a:solidFill>
              <a:effectLst/>
              <a:uLnTx/>
              <a:uFillTx/>
              <a:latin typeface="Times New Roman" panose="02020603050405020304" pitchFamily="18" charset="0"/>
              <a:ea typeface="仿宋_GB2312" panose="02010609030101010101" pitchFamily="49" charset="-122"/>
              <a:cs typeface="+mn-cs"/>
            </a:endParaRPr>
          </a:p>
        </p:txBody>
      </p:sp>
      <p:sp>
        <p:nvSpPr>
          <p:cNvPr id="28676" name="Rectangle 101"/>
          <p:cNvSpPr/>
          <p:nvPr/>
        </p:nvSpPr>
        <p:spPr>
          <a:xfrm>
            <a:off x="1219200" y="1981200"/>
            <a:ext cx="1752600" cy="457200"/>
          </a:xfrm>
          <a:prstGeom prst="rect">
            <a:avLst/>
          </a:prstGeom>
          <a:solidFill>
            <a:srgbClr val="99CCFF"/>
          </a:solidFill>
          <a:ln w="12700">
            <a:noFill/>
          </a:ln>
          <a:effectLst>
            <a:prstShdw prst="shdw17" dist="17961" dir="2699999">
              <a:srgbClr val="5C7A99"/>
            </a:prstShdw>
          </a:effectLst>
        </p:spPr>
        <p:txBody>
          <a:bodyPr wrap="none" anchor="ctr" anchorCtr="0"/>
          <a:lstStyle/>
          <a:p>
            <a:pPr algn="ctr"/>
            <a:r>
              <a:rPr lang="zh-CN" altLang="en-US" b="1" dirty="0">
                <a:solidFill>
                  <a:schemeClr val="hlink"/>
                </a:solidFill>
                <a:latin typeface="Times New Roman" panose="02020603050405020304" pitchFamily="18" charset="0"/>
                <a:ea typeface="仿宋_GB2312" panose="02010609030101010101" pitchFamily="49" charset="-122"/>
              </a:rPr>
              <a:t>程序计数器  </a:t>
            </a:r>
            <a:r>
              <a:rPr lang="en-US" altLang="zh-CN" b="1" dirty="0">
                <a:solidFill>
                  <a:schemeClr val="hlink"/>
                </a:solidFill>
                <a:latin typeface="Times New Roman" panose="02020603050405020304" pitchFamily="18" charset="0"/>
                <a:ea typeface="仿宋_GB2312" panose="02010609030101010101" pitchFamily="49" charset="-122"/>
              </a:rPr>
              <a:t>PC</a:t>
            </a:r>
            <a:endParaRPr lang="en-US" altLang="zh-CN" b="1" dirty="0">
              <a:solidFill>
                <a:schemeClr val="bg2"/>
              </a:solidFill>
              <a:latin typeface="Times New Roman" panose="02020603050405020304" pitchFamily="18" charset="0"/>
              <a:ea typeface="仿宋_GB2312" panose="02010609030101010101" pitchFamily="49" charset="-122"/>
            </a:endParaRPr>
          </a:p>
        </p:txBody>
      </p:sp>
      <p:sp>
        <p:nvSpPr>
          <p:cNvPr id="28677" name="Rectangle 102"/>
          <p:cNvSpPr/>
          <p:nvPr/>
        </p:nvSpPr>
        <p:spPr>
          <a:xfrm>
            <a:off x="1219200" y="2514600"/>
            <a:ext cx="1752600" cy="457200"/>
          </a:xfrm>
          <a:prstGeom prst="rect">
            <a:avLst/>
          </a:prstGeom>
          <a:solidFill>
            <a:srgbClr val="99CCFF"/>
          </a:solidFill>
          <a:ln w="12700">
            <a:noFill/>
          </a:ln>
          <a:effectLst>
            <a:prstShdw prst="shdw17" dist="17961" dir="2699999">
              <a:srgbClr val="5C7A99"/>
            </a:prstShdw>
          </a:effectLst>
        </p:spPr>
        <p:txBody>
          <a:bodyPr wrap="none" anchor="ctr" anchorCtr="0"/>
          <a:lstStyle/>
          <a:p>
            <a:pPr algn="ctr"/>
            <a:r>
              <a:rPr lang="zh-CN" altLang="en-US" b="1" dirty="0">
                <a:solidFill>
                  <a:schemeClr val="hlink"/>
                </a:solidFill>
                <a:latin typeface="Times New Roman" panose="02020603050405020304" pitchFamily="18" charset="0"/>
                <a:ea typeface="仿宋_GB2312" panose="02010609030101010101" pitchFamily="49" charset="-122"/>
              </a:rPr>
              <a:t>指令寄存器  </a:t>
            </a:r>
            <a:r>
              <a:rPr lang="en-US" altLang="zh-CN" b="1" dirty="0">
                <a:solidFill>
                  <a:schemeClr val="hlink"/>
                </a:solidFill>
                <a:latin typeface="Times New Roman" panose="02020603050405020304" pitchFamily="18" charset="0"/>
                <a:ea typeface="仿宋_GB2312" panose="02010609030101010101" pitchFamily="49" charset="-122"/>
              </a:rPr>
              <a:t>IR</a:t>
            </a:r>
          </a:p>
        </p:txBody>
      </p:sp>
      <p:sp>
        <p:nvSpPr>
          <p:cNvPr id="28678" name="Rectangle 103"/>
          <p:cNvSpPr/>
          <p:nvPr/>
        </p:nvSpPr>
        <p:spPr>
          <a:xfrm>
            <a:off x="1219200" y="4114800"/>
            <a:ext cx="1752600" cy="457200"/>
          </a:xfrm>
          <a:prstGeom prst="rect">
            <a:avLst/>
          </a:prstGeom>
          <a:solidFill>
            <a:srgbClr val="99CCFF"/>
          </a:solidFill>
          <a:ln w="12700">
            <a:noFill/>
          </a:ln>
          <a:effectLst>
            <a:prstShdw prst="shdw17" dist="17961" dir="2699999">
              <a:srgbClr val="5C7A99"/>
            </a:prstShdw>
          </a:effectLst>
        </p:spPr>
        <p:txBody>
          <a:bodyPr wrap="none" anchor="ctr" anchorCtr="0"/>
          <a:lstStyle/>
          <a:p>
            <a:pPr algn="ctr"/>
            <a:r>
              <a:rPr lang="zh-CN" altLang="en-US" sz="1600" b="1" dirty="0">
                <a:solidFill>
                  <a:schemeClr val="hlink"/>
                </a:solidFill>
                <a:latin typeface="Times New Roman" panose="02020603050405020304" pitchFamily="18" charset="0"/>
                <a:ea typeface="仿宋_GB2312" panose="02010609030101010101" pitchFamily="49" charset="-122"/>
              </a:rPr>
              <a:t>处理器状态字</a:t>
            </a:r>
            <a:r>
              <a:rPr lang="en-US" altLang="zh-CN" sz="1600" b="1" dirty="0">
                <a:solidFill>
                  <a:schemeClr val="hlink"/>
                </a:solidFill>
                <a:latin typeface="Times New Roman" panose="02020603050405020304" pitchFamily="18" charset="0"/>
                <a:ea typeface="仿宋_GB2312" panose="02010609030101010101" pitchFamily="49" charset="-122"/>
              </a:rPr>
              <a:t>PSW</a:t>
            </a:r>
            <a:endParaRPr lang="en-US" altLang="zh-CN" b="1" dirty="0">
              <a:solidFill>
                <a:schemeClr val="hlink"/>
              </a:solidFill>
              <a:latin typeface="Times New Roman" panose="02020603050405020304" pitchFamily="18" charset="0"/>
              <a:ea typeface="仿宋_GB2312" panose="02010609030101010101" pitchFamily="49" charset="-122"/>
            </a:endParaRPr>
          </a:p>
        </p:txBody>
      </p:sp>
      <p:sp>
        <p:nvSpPr>
          <p:cNvPr id="28679" name="Rectangle 104"/>
          <p:cNvSpPr/>
          <p:nvPr/>
        </p:nvSpPr>
        <p:spPr>
          <a:xfrm>
            <a:off x="1219200" y="3581400"/>
            <a:ext cx="1752600" cy="457200"/>
          </a:xfrm>
          <a:prstGeom prst="rect">
            <a:avLst/>
          </a:prstGeom>
          <a:solidFill>
            <a:srgbClr val="99CCFF"/>
          </a:solidFill>
          <a:ln w="12700">
            <a:noFill/>
          </a:ln>
          <a:effectLst>
            <a:prstShdw prst="shdw17" dist="17961" dir="2699999">
              <a:srgbClr val="5C7A99"/>
            </a:prstShdw>
          </a:effectLst>
        </p:spPr>
        <p:txBody>
          <a:bodyPr wrap="none" anchor="ctr" anchorCtr="0"/>
          <a:lstStyle/>
          <a:p>
            <a:pPr algn="ctr"/>
            <a:r>
              <a:rPr lang="zh-CN" altLang="en-US" b="1" dirty="0">
                <a:solidFill>
                  <a:schemeClr val="hlink"/>
                </a:solidFill>
                <a:latin typeface="Times New Roman" panose="02020603050405020304" pitchFamily="18" charset="0"/>
                <a:ea typeface="仿宋_GB2312" panose="02010609030101010101" pitchFamily="49" charset="-122"/>
              </a:rPr>
              <a:t>堆栈指示器  </a:t>
            </a:r>
            <a:r>
              <a:rPr lang="en-US" altLang="zh-CN" b="1" dirty="0">
                <a:solidFill>
                  <a:schemeClr val="hlink"/>
                </a:solidFill>
                <a:latin typeface="Times New Roman" panose="02020603050405020304" pitchFamily="18" charset="0"/>
                <a:ea typeface="仿宋_GB2312" panose="02010609030101010101" pitchFamily="49" charset="-122"/>
              </a:rPr>
              <a:t>SP</a:t>
            </a:r>
          </a:p>
        </p:txBody>
      </p:sp>
      <p:sp>
        <p:nvSpPr>
          <p:cNvPr id="28680" name="Rectangle 105"/>
          <p:cNvSpPr/>
          <p:nvPr/>
        </p:nvSpPr>
        <p:spPr>
          <a:xfrm>
            <a:off x="1219200" y="3048000"/>
            <a:ext cx="1752600" cy="457200"/>
          </a:xfrm>
          <a:prstGeom prst="rect">
            <a:avLst/>
          </a:prstGeom>
          <a:solidFill>
            <a:srgbClr val="99CCFF"/>
          </a:solidFill>
          <a:ln w="12700">
            <a:noFill/>
          </a:ln>
          <a:effectLst>
            <a:prstShdw prst="shdw17" dist="17961" dir="2699999">
              <a:srgbClr val="5C7A99"/>
            </a:prstShdw>
          </a:effectLst>
        </p:spPr>
        <p:txBody>
          <a:bodyPr wrap="none" anchor="ctr" anchorCtr="0"/>
          <a:lstStyle/>
          <a:p>
            <a:pPr algn="ctr"/>
            <a:r>
              <a:rPr lang="zh-CN" altLang="en-US" b="1" dirty="0">
                <a:solidFill>
                  <a:schemeClr val="hlink"/>
                </a:solidFill>
                <a:latin typeface="Times New Roman" panose="02020603050405020304" pitchFamily="18" charset="0"/>
                <a:ea typeface="仿宋_GB2312" panose="02010609030101010101" pitchFamily="49" charset="-122"/>
              </a:rPr>
              <a:t>指令译码器  </a:t>
            </a:r>
            <a:r>
              <a:rPr lang="en-US" altLang="zh-CN" b="1" dirty="0">
                <a:solidFill>
                  <a:schemeClr val="hlink"/>
                </a:solidFill>
                <a:latin typeface="Times New Roman" panose="02020603050405020304" pitchFamily="18" charset="0"/>
                <a:ea typeface="仿宋_GB2312" panose="02010609030101010101" pitchFamily="49" charset="-122"/>
              </a:rPr>
              <a:t>ID</a:t>
            </a:r>
          </a:p>
        </p:txBody>
      </p:sp>
      <p:sp>
        <p:nvSpPr>
          <p:cNvPr id="13462" name="Rectangle 150"/>
          <p:cNvSpPr>
            <a:spLocks noChangeArrowheads="1"/>
          </p:cNvSpPr>
          <p:nvPr/>
        </p:nvSpPr>
        <p:spPr bwMode="auto">
          <a:xfrm>
            <a:off x="3810000" y="3200400"/>
            <a:ext cx="1600200" cy="1295400"/>
          </a:xfrm>
          <a:prstGeom prst="rect">
            <a:avLst/>
          </a:prstGeom>
          <a:solidFill>
            <a:srgbClr val="FFCCFF"/>
          </a:solidFill>
          <a:ln w="12700">
            <a:solidFill>
              <a:srgbClr val="FFCC00"/>
            </a:solidFill>
            <a:miter lim="800000"/>
          </a:ln>
          <a:effectLst>
            <a:outerShdw dist="35921" dir="2700000" algn="ctr" rotWithShape="0">
              <a:srgbClr val="808080"/>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accent2"/>
                </a:solidFill>
                <a:effectLst/>
                <a:uLnTx/>
                <a:uFillTx/>
                <a:latin typeface="Times New Roman" panose="02020603050405020304" pitchFamily="18" charset="0"/>
                <a:ea typeface="仿宋_GB2312" panose="02010609030101010101" pitchFamily="49" charset="-122"/>
                <a:cs typeface="+mn-cs"/>
              </a:rPr>
              <a:t>I/O</a:t>
            </a: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accent2"/>
                </a:solidFill>
                <a:effectLst/>
                <a:uLnTx/>
                <a:uFillTx/>
                <a:latin typeface="Times New Roman" panose="02020603050405020304" pitchFamily="18" charset="0"/>
                <a:ea typeface="仿宋_GB2312" panose="02010609030101010101" pitchFamily="49" charset="-122"/>
                <a:cs typeface="+mn-cs"/>
              </a:rPr>
              <a:t>控制逻辑</a:t>
            </a:r>
            <a:endParaRPr kumimoji="1" lang="zh-CN" altLang="en-US" sz="2400" b="1" i="0" u="none" strike="noStrike" kern="1200" cap="none" spc="0" normalizeH="0" baseline="0" noProof="0">
              <a:ln>
                <a:noFill/>
              </a:ln>
              <a:solidFill>
                <a:schemeClr val="hlink"/>
              </a:solidFill>
              <a:effectLst/>
              <a:uLnTx/>
              <a:uFillTx/>
              <a:latin typeface="Times New Roman" panose="02020603050405020304" pitchFamily="18" charset="0"/>
              <a:ea typeface="仿宋_GB2312" panose="02010609030101010101" pitchFamily="49" charset="-122"/>
              <a:cs typeface="+mn-cs"/>
            </a:endParaRPr>
          </a:p>
        </p:txBody>
      </p:sp>
      <p:sp>
        <p:nvSpPr>
          <p:cNvPr id="13463" name="Rectangle 151"/>
          <p:cNvSpPr>
            <a:spLocks noChangeArrowheads="1"/>
          </p:cNvSpPr>
          <p:nvPr/>
        </p:nvSpPr>
        <p:spPr bwMode="auto">
          <a:xfrm>
            <a:off x="6019800" y="1447800"/>
            <a:ext cx="1676400" cy="3505200"/>
          </a:xfrm>
          <a:prstGeom prst="rect">
            <a:avLst/>
          </a:prstGeom>
          <a:solidFill>
            <a:srgbClr val="CCFFCC"/>
          </a:solidFill>
          <a:ln w="12700">
            <a:solidFill>
              <a:srgbClr val="FFCC99"/>
            </a:solidFill>
            <a:miter lim="800000"/>
          </a:ln>
          <a:effectLst>
            <a:outerShdw dist="35921" dir="2700000" algn="ctr" rotWithShape="0">
              <a:srgbClr val="808080"/>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683" name="Text Box 153"/>
          <p:cNvSpPr txBox="1"/>
          <p:nvPr/>
        </p:nvSpPr>
        <p:spPr>
          <a:xfrm>
            <a:off x="6096000" y="1524000"/>
            <a:ext cx="1600200" cy="396875"/>
          </a:xfrm>
          <a:prstGeom prst="rect">
            <a:avLst/>
          </a:prstGeom>
          <a:noFill/>
          <a:ln w="12700">
            <a:noFill/>
          </a:ln>
        </p:spPr>
        <p:txBody>
          <a:bodyPr>
            <a:spAutoFit/>
          </a:bodyPr>
          <a:lstStyle/>
          <a:p>
            <a:pPr>
              <a:spcBef>
                <a:spcPct val="50000"/>
              </a:spcBef>
            </a:pPr>
            <a:r>
              <a:rPr lang="zh-CN" altLang="en-US" sz="2000" b="1" dirty="0">
                <a:solidFill>
                  <a:schemeClr val="accent2"/>
                </a:solidFill>
                <a:latin typeface="Times New Roman" panose="02020603050405020304" pitchFamily="18" charset="0"/>
                <a:ea typeface="仿宋_GB2312" panose="02010609030101010101" pitchFamily="49" charset="-122"/>
              </a:rPr>
              <a:t>工作寄存器</a:t>
            </a:r>
          </a:p>
        </p:txBody>
      </p:sp>
      <p:sp>
        <p:nvSpPr>
          <p:cNvPr id="28684" name="Line 167"/>
          <p:cNvSpPr/>
          <p:nvPr/>
        </p:nvSpPr>
        <p:spPr>
          <a:xfrm>
            <a:off x="990600" y="1143000"/>
            <a:ext cx="7010400" cy="0"/>
          </a:xfrm>
          <a:prstGeom prst="line">
            <a:avLst/>
          </a:prstGeom>
          <a:ln w="28575" cap="flat" cmpd="sng">
            <a:solidFill>
              <a:srgbClr val="993300"/>
            </a:solidFill>
            <a:prstDash val="solid"/>
            <a:headEnd type="none" w="med" len="med"/>
            <a:tailEnd type="none" w="med" len="med"/>
          </a:ln>
        </p:spPr>
      </p:sp>
      <p:sp>
        <p:nvSpPr>
          <p:cNvPr id="28685" name="Line 168"/>
          <p:cNvSpPr/>
          <p:nvPr/>
        </p:nvSpPr>
        <p:spPr>
          <a:xfrm>
            <a:off x="990600" y="1143000"/>
            <a:ext cx="0" cy="4114800"/>
          </a:xfrm>
          <a:prstGeom prst="line">
            <a:avLst/>
          </a:prstGeom>
          <a:ln w="28575" cap="flat" cmpd="sng">
            <a:solidFill>
              <a:srgbClr val="993300"/>
            </a:solidFill>
            <a:prstDash val="solid"/>
            <a:headEnd type="none" w="med" len="med"/>
            <a:tailEnd type="none" w="med" len="med"/>
          </a:ln>
        </p:spPr>
      </p:sp>
      <p:sp>
        <p:nvSpPr>
          <p:cNvPr id="28686" name="Line 169"/>
          <p:cNvSpPr/>
          <p:nvPr/>
        </p:nvSpPr>
        <p:spPr>
          <a:xfrm>
            <a:off x="990600" y="5257800"/>
            <a:ext cx="7010400" cy="0"/>
          </a:xfrm>
          <a:prstGeom prst="line">
            <a:avLst/>
          </a:prstGeom>
          <a:ln w="28575" cap="flat" cmpd="sng">
            <a:solidFill>
              <a:srgbClr val="993300"/>
            </a:solidFill>
            <a:prstDash val="solid"/>
            <a:headEnd type="none" w="med" len="med"/>
            <a:tailEnd type="none" w="med" len="med"/>
          </a:ln>
        </p:spPr>
      </p:sp>
      <p:sp>
        <p:nvSpPr>
          <p:cNvPr id="28687" name="Line 170"/>
          <p:cNvSpPr/>
          <p:nvPr/>
        </p:nvSpPr>
        <p:spPr>
          <a:xfrm>
            <a:off x="8001000" y="1143000"/>
            <a:ext cx="0" cy="4114800"/>
          </a:xfrm>
          <a:prstGeom prst="line">
            <a:avLst/>
          </a:prstGeom>
          <a:ln w="28575" cap="flat" cmpd="sng">
            <a:solidFill>
              <a:srgbClr val="993300"/>
            </a:solidFill>
            <a:prstDash val="solid"/>
            <a:headEnd type="none" w="med" len="med"/>
            <a:tailEnd type="none" w="med" len="med"/>
          </a:ln>
        </p:spPr>
      </p:sp>
      <p:sp>
        <p:nvSpPr>
          <p:cNvPr id="13483" name="Rectangle 171"/>
          <p:cNvSpPr>
            <a:spLocks noChangeArrowheads="1"/>
          </p:cNvSpPr>
          <p:nvPr/>
        </p:nvSpPr>
        <p:spPr bwMode="auto">
          <a:xfrm>
            <a:off x="6096000" y="1981200"/>
            <a:ext cx="1524000" cy="381000"/>
          </a:xfrm>
          <a:prstGeom prst="rect">
            <a:avLst/>
          </a:prstGeom>
          <a:solidFill>
            <a:srgbClr val="33CCCC"/>
          </a:solidFill>
          <a:ln w="12700">
            <a:noFill/>
            <a:miter lim="800000"/>
          </a:ln>
          <a:effectLst>
            <a:outerShdw dist="35921" dir="2700000" algn="ctr" rotWithShape="0">
              <a:srgbClr val="808080"/>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1" i="0" u="none" strike="noStrike" kern="1200" cap="none" spc="0" normalizeH="0" baseline="0" noProof="0">
                <a:ln>
                  <a:noFill/>
                </a:ln>
                <a:solidFill>
                  <a:schemeClr val="hlink"/>
                </a:solidFill>
                <a:effectLst/>
                <a:uLnTx/>
                <a:uFillTx/>
                <a:latin typeface="Times New Roman" panose="02020603050405020304" pitchFamily="18" charset="0"/>
                <a:ea typeface="仿宋_GB2312" panose="02010609030101010101" pitchFamily="49" charset="-122"/>
                <a:cs typeface="+mn-cs"/>
              </a:rPr>
              <a:t>地址寄存器</a:t>
            </a:r>
          </a:p>
        </p:txBody>
      </p:sp>
      <p:sp>
        <p:nvSpPr>
          <p:cNvPr id="13484" name="Rectangle 172"/>
          <p:cNvSpPr>
            <a:spLocks noChangeArrowheads="1"/>
          </p:cNvSpPr>
          <p:nvPr/>
        </p:nvSpPr>
        <p:spPr bwMode="auto">
          <a:xfrm>
            <a:off x="6096000" y="2438400"/>
            <a:ext cx="1524000" cy="381000"/>
          </a:xfrm>
          <a:prstGeom prst="rect">
            <a:avLst/>
          </a:prstGeom>
          <a:solidFill>
            <a:srgbClr val="33CCCC"/>
          </a:solidFill>
          <a:ln w="12700">
            <a:noFill/>
            <a:miter lim="800000"/>
          </a:ln>
          <a:effectLst>
            <a:outerShdw dist="35921" dir="2700000" algn="ctr" rotWithShape="0">
              <a:srgbClr val="808080"/>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1800" b="1" i="0" u="none" strike="noStrike" kern="1200" cap="none" spc="0" normalizeH="0" baseline="0" noProof="0">
              <a:ln>
                <a:noFill/>
              </a:ln>
              <a:solidFill>
                <a:schemeClr val="hlink"/>
              </a:solidFill>
              <a:effectLst/>
              <a:uLnTx/>
              <a:uFillTx/>
              <a:latin typeface="Times New Roman" panose="02020603050405020304" pitchFamily="18" charset="0"/>
              <a:ea typeface="仿宋_GB2312" panose="02010609030101010101" pitchFamily="49" charset="-122"/>
              <a:cs typeface="+mn-cs"/>
            </a:endParaRPr>
          </a:p>
        </p:txBody>
      </p:sp>
      <p:sp>
        <p:nvSpPr>
          <p:cNvPr id="13485" name="Rectangle 173"/>
          <p:cNvSpPr>
            <a:spLocks noChangeArrowheads="1"/>
          </p:cNvSpPr>
          <p:nvPr/>
        </p:nvSpPr>
        <p:spPr bwMode="auto">
          <a:xfrm>
            <a:off x="6096000" y="2895600"/>
            <a:ext cx="1524000" cy="381000"/>
          </a:xfrm>
          <a:prstGeom prst="rect">
            <a:avLst/>
          </a:prstGeom>
          <a:solidFill>
            <a:srgbClr val="33CCCC"/>
          </a:solidFill>
          <a:ln w="12700">
            <a:noFill/>
            <a:miter lim="800000"/>
          </a:ln>
          <a:effectLst>
            <a:outerShdw dist="35921" dir="2700000" algn="ctr" rotWithShape="0">
              <a:srgbClr val="808080"/>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1800" b="1" i="0" u="none" strike="noStrike" kern="1200" cap="none" spc="0" normalizeH="0" baseline="0" noProof="0">
              <a:ln>
                <a:noFill/>
              </a:ln>
              <a:solidFill>
                <a:schemeClr val="hlink"/>
              </a:solidFill>
              <a:effectLst/>
              <a:uLnTx/>
              <a:uFillTx/>
              <a:latin typeface="Times New Roman" panose="02020603050405020304" pitchFamily="18" charset="0"/>
              <a:ea typeface="仿宋_GB2312" panose="02010609030101010101" pitchFamily="49" charset="-122"/>
              <a:cs typeface="+mn-cs"/>
            </a:endParaRPr>
          </a:p>
        </p:txBody>
      </p:sp>
      <p:sp>
        <p:nvSpPr>
          <p:cNvPr id="13486" name="Rectangle 174"/>
          <p:cNvSpPr>
            <a:spLocks noChangeArrowheads="1"/>
          </p:cNvSpPr>
          <p:nvPr/>
        </p:nvSpPr>
        <p:spPr bwMode="auto">
          <a:xfrm>
            <a:off x="6096000" y="3581400"/>
            <a:ext cx="1524000" cy="381000"/>
          </a:xfrm>
          <a:prstGeom prst="rect">
            <a:avLst/>
          </a:prstGeom>
          <a:solidFill>
            <a:srgbClr val="33CCCC"/>
          </a:solidFill>
          <a:ln w="12700">
            <a:noFill/>
            <a:miter lim="800000"/>
          </a:ln>
          <a:effectLst>
            <a:outerShdw dist="35921" dir="2700000" algn="ctr" rotWithShape="0">
              <a:srgbClr val="808080"/>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1" i="0" u="none" strike="noStrike" kern="1200" cap="none" spc="0" normalizeH="0" baseline="0" noProof="0">
                <a:ln>
                  <a:noFill/>
                </a:ln>
                <a:solidFill>
                  <a:schemeClr val="hlink"/>
                </a:solidFill>
                <a:effectLst/>
                <a:uLnTx/>
                <a:uFillTx/>
                <a:latin typeface="Times New Roman" panose="02020603050405020304" pitchFamily="18" charset="0"/>
                <a:ea typeface="仿宋_GB2312" panose="02010609030101010101" pitchFamily="49" charset="-122"/>
                <a:cs typeface="+mn-cs"/>
              </a:rPr>
              <a:t>数据寄存器</a:t>
            </a:r>
          </a:p>
        </p:txBody>
      </p:sp>
      <p:sp>
        <p:nvSpPr>
          <p:cNvPr id="13487" name="Rectangle 175"/>
          <p:cNvSpPr>
            <a:spLocks noChangeArrowheads="1"/>
          </p:cNvSpPr>
          <p:nvPr/>
        </p:nvSpPr>
        <p:spPr bwMode="auto">
          <a:xfrm>
            <a:off x="6096000" y="4038600"/>
            <a:ext cx="1524000" cy="381000"/>
          </a:xfrm>
          <a:prstGeom prst="rect">
            <a:avLst/>
          </a:prstGeom>
          <a:solidFill>
            <a:srgbClr val="33CCCC"/>
          </a:solidFill>
          <a:ln w="12700">
            <a:noFill/>
            <a:miter lim="800000"/>
          </a:ln>
          <a:effectLst>
            <a:outerShdw dist="35921" dir="2700000" algn="ctr" rotWithShape="0">
              <a:srgbClr val="808080"/>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1800" b="1" i="0" u="none" strike="noStrike" kern="1200" cap="none" spc="0" normalizeH="0" baseline="0" noProof="0">
              <a:ln>
                <a:noFill/>
              </a:ln>
              <a:solidFill>
                <a:schemeClr val="hlink"/>
              </a:solidFill>
              <a:effectLst/>
              <a:uLnTx/>
              <a:uFillTx/>
              <a:latin typeface="Times New Roman" panose="02020603050405020304" pitchFamily="18" charset="0"/>
              <a:ea typeface="仿宋_GB2312" panose="02010609030101010101" pitchFamily="49" charset="-122"/>
              <a:cs typeface="+mn-cs"/>
            </a:endParaRPr>
          </a:p>
        </p:txBody>
      </p:sp>
      <p:sp>
        <p:nvSpPr>
          <p:cNvPr id="13488" name="Rectangle 176"/>
          <p:cNvSpPr>
            <a:spLocks noChangeArrowheads="1"/>
          </p:cNvSpPr>
          <p:nvPr/>
        </p:nvSpPr>
        <p:spPr bwMode="auto">
          <a:xfrm>
            <a:off x="6096000" y="4495800"/>
            <a:ext cx="1524000" cy="381000"/>
          </a:xfrm>
          <a:prstGeom prst="rect">
            <a:avLst/>
          </a:prstGeom>
          <a:solidFill>
            <a:srgbClr val="33CCCC"/>
          </a:solidFill>
          <a:ln w="12700">
            <a:noFill/>
            <a:miter lim="800000"/>
          </a:ln>
          <a:effectLst>
            <a:outerShdw dist="35921" dir="2700000" algn="ctr" rotWithShape="0">
              <a:srgbClr val="808080"/>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1800" b="1" i="0" u="none" strike="noStrike" kern="1200" cap="none" spc="0" normalizeH="0" baseline="0" noProof="0">
              <a:ln>
                <a:noFill/>
              </a:ln>
              <a:solidFill>
                <a:schemeClr val="hlink"/>
              </a:solidFill>
              <a:effectLst/>
              <a:uLnTx/>
              <a:uFillTx/>
              <a:latin typeface="Times New Roman" panose="02020603050405020304" pitchFamily="18" charset="0"/>
              <a:ea typeface="仿宋_GB2312" panose="02010609030101010101" pitchFamily="49" charset="-122"/>
              <a:cs typeface="+mn-cs"/>
            </a:endParaRPr>
          </a:p>
        </p:txBody>
      </p:sp>
      <p:sp>
        <p:nvSpPr>
          <p:cNvPr id="13490" name="Freeform 178"/>
          <p:cNvSpPr/>
          <p:nvPr/>
        </p:nvSpPr>
        <p:spPr bwMode="auto">
          <a:xfrm>
            <a:off x="3657600" y="1600200"/>
            <a:ext cx="1905000" cy="1066800"/>
          </a:xfrm>
          <a:custGeom>
            <a:avLst/>
            <a:gdLst/>
            <a:ahLst/>
            <a:cxnLst>
              <a:cxn ang="0">
                <a:pos x="51" y="0"/>
              </a:cxn>
              <a:cxn ang="0">
                <a:pos x="411" y="0"/>
              </a:cxn>
              <a:cxn ang="0">
                <a:pos x="564" y="344"/>
              </a:cxn>
              <a:cxn ang="0">
                <a:pos x="928" y="344"/>
              </a:cxn>
              <a:cxn ang="0">
                <a:pos x="1080" y="0"/>
              </a:cxn>
              <a:cxn ang="0">
                <a:pos x="1440" y="0"/>
              </a:cxn>
              <a:cxn ang="0">
                <a:pos x="1131" y="720"/>
              </a:cxn>
              <a:cxn ang="0">
                <a:pos x="328" y="717"/>
              </a:cxn>
              <a:cxn ang="0">
                <a:pos x="0" y="0"/>
              </a:cxn>
              <a:cxn ang="0">
                <a:pos x="51" y="0"/>
              </a:cxn>
            </a:cxnLst>
            <a:rect l="0" t="0" r="r" b="b"/>
            <a:pathLst>
              <a:path w="1440" h="720">
                <a:moveTo>
                  <a:pt x="51" y="0"/>
                </a:moveTo>
                <a:lnTo>
                  <a:pt x="411" y="0"/>
                </a:lnTo>
                <a:lnTo>
                  <a:pt x="564" y="344"/>
                </a:lnTo>
                <a:lnTo>
                  <a:pt x="928" y="344"/>
                </a:lnTo>
                <a:lnTo>
                  <a:pt x="1080" y="0"/>
                </a:lnTo>
                <a:lnTo>
                  <a:pt x="1440" y="0"/>
                </a:lnTo>
                <a:lnTo>
                  <a:pt x="1131" y="720"/>
                </a:lnTo>
                <a:lnTo>
                  <a:pt x="328" y="717"/>
                </a:lnTo>
                <a:lnTo>
                  <a:pt x="0" y="0"/>
                </a:lnTo>
                <a:lnTo>
                  <a:pt x="51" y="0"/>
                </a:lnTo>
                <a:close/>
              </a:path>
            </a:pathLst>
          </a:custGeom>
          <a:solidFill>
            <a:srgbClr val="FFCC99"/>
          </a:solidFill>
          <a:ln w="12700" cap="flat" cmpd="sng">
            <a:solidFill>
              <a:srgbClr val="FF9900"/>
            </a:solidFill>
            <a:prstDash val="solid"/>
            <a:round/>
            <a:headEnd type="none" w="med" len="med"/>
            <a:tailEnd type="none" w="med" len="med"/>
          </a:ln>
          <a:effectLst>
            <a:outerShdw dist="35921" dir="2700000" algn="ctr" rotWithShape="0">
              <a:srgbClr val="808080"/>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695" name="Text Box 179"/>
          <p:cNvSpPr txBox="1"/>
          <p:nvPr/>
        </p:nvSpPr>
        <p:spPr>
          <a:xfrm>
            <a:off x="4038600" y="2133600"/>
            <a:ext cx="1143000" cy="457200"/>
          </a:xfrm>
          <a:prstGeom prst="rect">
            <a:avLst/>
          </a:prstGeom>
          <a:noFill/>
          <a:ln w="12700">
            <a:noFill/>
          </a:ln>
        </p:spPr>
        <p:txBody>
          <a:bodyPr>
            <a:spAutoFit/>
          </a:bodyPr>
          <a:lstStyle/>
          <a:p>
            <a:pPr>
              <a:spcBef>
                <a:spcPct val="50000"/>
              </a:spcBef>
            </a:pPr>
            <a:r>
              <a:rPr lang="en-US" altLang="zh-CN" b="1" dirty="0">
                <a:solidFill>
                  <a:schemeClr val="accent2"/>
                </a:solidFill>
                <a:latin typeface="Times New Roman" panose="02020603050405020304" pitchFamily="18" charset="0"/>
                <a:ea typeface="仿宋_GB2312" panose="02010609030101010101" pitchFamily="49" charset="-122"/>
              </a:rPr>
              <a:t>   </a:t>
            </a:r>
            <a:r>
              <a:rPr lang="en-US" altLang="zh-CN" sz="2000" b="1" dirty="0">
                <a:solidFill>
                  <a:schemeClr val="accent2"/>
                </a:solidFill>
                <a:latin typeface="Times New Roman" panose="02020603050405020304" pitchFamily="18" charset="0"/>
                <a:ea typeface="仿宋_GB2312" panose="02010609030101010101" pitchFamily="49" charset="-122"/>
              </a:rPr>
              <a:t> </a:t>
            </a:r>
            <a:r>
              <a:rPr lang="en-US" altLang="zh-CN" sz="2400" b="1" dirty="0">
                <a:solidFill>
                  <a:schemeClr val="accent2"/>
                </a:solidFill>
                <a:latin typeface="Times New Roman" panose="02020603050405020304" pitchFamily="18" charset="0"/>
                <a:ea typeface="仿宋_GB2312" panose="02010609030101010101" pitchFamily="49" charset="-122"/>
              </a:rPr>
              <a:t>ALU</a:t>
            </a:r>
          </a:p>
        </p:txBody>
      </p:sp>
      <p:sp>
        <p:nvSpPr>
          <p:cNvPr id="28696" name="Text Box 106"/>
          <p:cNvSpPr txBox="1"/>
          <p:nvPr/>
        </p:nvSpPr>
        <p:spPr>
          <a:xfrm>
            <a:off x="1295400" y="1524000"/>
            <a:ext cx="1295400" cy="457200"/>
          </a:xfrm>
          <a:prstGeom prst="rect">
            <a:avLst/>
          </a:prstGeom>
          <a:noFill/>
          <a:ln w="12700">
            <a:noFill/>
          </a:ln>
        </p:spPr>
        <p:txBody>
          <a:bodyPr>
            <a:spAutoFit/>
          </a:bodyPr>
          <a:lstStyle/>
          <a:p>
            <a:pPr>
              <a:spcBef>
                <a:spcPct val="50000"/>
              </a:spcBef>
            </a:pPr>
            <a:r>
              <a:rPr lang="en-US" altLang="zh-CN" b="1" dirty="0">
                <a:solidFill>
                  <a:schemeClr val="bg2"/>
                </a:solidFill>
                <a:latin typeface="Times New Roman" panose="02020603050405020304" pitchFamily="18" charset="0"/>
                <a:ea typeface="仿宋_GB2312" panose="02010609030101010101" pitchFamily="49" charset="-122"/>
              </a:rPr>
              <a:t>   </a:t>
            </a:r>
            <a:r>
              <a:rPr lang="zh-CN" altLang="en-US" sz="2400" b="1" dirty="0">
                <a:solidFill>
                  <a:schemeClr val="accent2"/>
                </a:solidFill>
                <a:latin typeface="Times New Roman" panose="02020603050405020304" pitchFamily="18" charset="0"/>
                <a:ea typeface="仿宋_GB2312" panose="02010609030101010101" pitchFamily="49" charset="-122"/>
              </a:rPr>
              <a:t>控制器</a:t>
            </a:r>
            <a:endParaRPr lang="zh-CN" altLang="en-US" sz="2400" b="1" dirty="0">
              <a:solidFill>
                <a:schemeClr val="bg2"/>
              </a:solidFill>
              <a:latin typeface="Times New Roman" panose="02020603050405020304" pitchFamily="18" charset="0"/>
              <a:ea typeface="仿宋_GB2312" panose="02010609030101010101" pitchFamily="49" charset="-122"/>
            </a:endParaRPr>
          </a:p>
        </p:txBody>
      </p:sp>
      <p:sp>
        <p:nvSpPr>
          <p:cNvPr id="28697" name="AutoShape 181">
            <a:hlinkClick r:id="rId2" action="ppaction://hlinksldjump"/>
          </p:cNvPr>
          <p:cNvSpPr/>
          <p:nvPr/>
        </p:nvSpPr>
        <p:spPr>
          <a:xfrm>
            <a:off x="8609013" y="6481763"/>
            <a:ext cx="434975" cy="260350"/>
          </a:xfrm>
          <a:prstGeom prst="actionButtonBeginning">
            <a:avLst/>
          </a:prstGeom>
          <a:solidFill>
            <a:srgbClr val="B2B2B2"/>
          </a:solidFill>
          <a:ln w="12700" cap="flat" cmpd="sng">
            <a:solidFill>
              <a:srgbClr val="5F5F5F"/>
            </a:solidFill>
            <a:prstDash val="solid"/>
            <a:miter/>
            <a:headEnd type="none" w="med" len="med"/>
            <a:tailEnd type="none" w="med" len="med"/>
          </a:ln>
        </p:spPr>
        <p:txBody>
          <a:bodyPr wrap="none" anchor="ctr" anchorCtr="0">
            <a:spAutoFit/>
          </a:bodyPr>
          <a:lstStyle/>
          <a:p>
            <a:endParaRPr lang="zh-CN" altLang="en-US" dirty="0">
              <a:latin typeface="Arial" panose="020B0604020202020204" pitchFamily="34" charset="0"/>
            </a:endParaRPr>
          </a:p>
        </p:txBody>
      </p:sp>
      <p:sp>
        <p:nvSpPr>
          <p:cNvPr id="28698" name="Rectangle 183"/>
          <p:cNvSpPr/>
          <p:nvPr/>
        </p:nvSpPr>
        <p:spPr>
          <a:xfrm>
            <a:off x="2525713" y="5610225"/>
            <a:ext cx="3533775" cy="461963"/>
          </a:xfrm>
          <a:prstGeom prst="rect">
            <a:avLst/>
          </a:prstGeom>
          <a:noFill/>
          <a:ln w="12700">
            <a:noFill/>
          </a:ln>
        </p:spPr>
        <p:txBody>
          <a:bodyPr wrap="none">
            <a:spAutoFit/>
          </a:bodyPr>
          <a:lstStyle/>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1-3  </a:t>
            </a:r>
            <a:r>
              <a:rPr lang="zh-CN" altLang="en-US" sz="2400" b="1" dirty="0">
                <a:latin typeface="Times New Roman" panose="02020603050405020304" pitchFamily="18" charset="0"/>
              </a:rPr>
              <a:t>微处理器结构框图</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p:nvPr/>
        </p:nvSpPr>
        <p:spPr>
          <a:xfrm>
            <a:off x="457200" y="609600"/>
            <a:ext cx="8382000" cy="5705475"/>
          </a:xfrm>
          <a:prstGeom prst="rect">
            <a:avLst/>
          </a:prstGeom>
          <a:noFill/>
          <a:ln w="57150">
            <a:noFill/>
          </a:ln>
        </p:spPr>
        <p:txBody>
          <a:bodyPr>
            <a:spAutoFit/>
          </a:bodyPr>
          <a:lstStyle/>
          <a:p>
            <a:pPr>
              <a:spcBef>
                <a:spcPct val="50000"/>
              </a:spcBef>
            </a:pPr>
            <a:r>
              <a:rPr lang="en-US" altLang="zh-CN" sz="2000" b="1" dirty="0">
                <a:latin typeface="Times New Roman" panose="02020603050405020304" pitchFamily="18" charset="0"/>
                <a:ea typeface="仿宋_GB2312" panose="02010609030101010101" pitchFamily="49" charset="-122"/>
              </a:rPr>
              <a:t>        </a:t>
            </a:r>
            <a:r>
              <a:rPr lang="zh-CN" altLang="en-US" sz="2000" b="1" dirty="0">
                <a:solidFill>
                  <a:schemeClr val="hlink"/>
                </a:solidFill>
                <a:latin typeface="宋体" panose="02010600030101010101" pitchFamily="2" charset="-122"/>
              </a:rPr>
              <a:t>微处理器包括运算器、控制器、寄存器组三大部分</a:t>
            </a:r>
            <a:r>
              <a:rPr lang="en-US" altLang="zh-CN" sz="2000" b="1" dirty="0">
                <a:solidFill>
                  <a:schemeClr val="hlink"/>
                </a:solidFill>
                <a:latin typeface="宋体" panose="02010600030101010101" pitchFamily="2" charset="-122"/>
              </a:rPr>
              <a:t>,</a:t>
            </a:r>
            <a:r>
              <a:rPr lang="zh-CN" altLang="en-US" sz="2000" b="1" dirty="0">
                <a:solidFill>
                  <a:schemeClr val="hlink"/>
                </a:solidFill>
                <a:latin typeface="宋体" panose="02010600030101010101" pitchFamily="2" charset="-122"/>
              </a:rPr>
              <a:t>一般被集</a:t>
            </a:r>
          </a:p>
          <a:p>
            <a:pPr>
              <a:spcBef>
                <a:spcPct val="50000"/>
              </a:spcBef>
            </a:pPr>
            <a:r>
              <a:rPr lang="zh-CN" altLang="en-US" sz="2000" b="1" dirty="0">
                <a:solidFill>
                  <a:schemeClr val="hlink"/>
                </a:solidFill>
                <a:latin typeface="宋体" panose="02010600030101010101" pitchFamily="2" charset="-122"/>
              </a:rPr>
              <a:t>成在一个大规模集成芯片上</a:t>
            </a:r>
            <a:r>
              <a:rPr lang="en-US" altLang="zh-CN" sz="2000" b="1" dirty="0">
                <a:solidFill>
                  <a:schemeClr val="hlink"/>
                </a:solidFill>
                <a:latin typeface="宋体" panose="02010600030101010101" pitchFamily="2" charset="-122"/>
              </a:rPr>
              <a:t>,</a:t>
            </a:r>
            <a:r>
              <a:rPr lang="zh-CN" altLang="en-US" sz="2000" b="1" dirty="0">
                <a:solidFill>
                  <a:schemeClr val="hlink"/>
                </a:solidFill>
                <a:latin typeface="宋体" panose="02010600030101010101" pitchFamily="2" charset="-122"/>
              </a:rPr>
              <a:t>如</a:t>
            </a:r>
            <a:r>
              <a:rPr lang="en-US" altLang="zh-CN" sz="2000" b="1" dirty="0">
                <a:solidFill>
                  <a:schemeClr val="hlink"/>
                </a:solidFill>
                <a:latin typeface="宋体" panose="02010600030101010101" pitchFamily="2" charset="-122"/>
              </a:rPr>
              <a:t>8088</a:t>
            </a:r>
            <a:r>
              <a:rPr lang="zh-CN" altLang="en-US" sz="2000" b="1" dirty="0">
                <a:solidFill>
                  <a:schemeClr val="hlink"/>
                </a:solidFill>
                <a:latin typeface="宋体" panose="02010600030101010101" pitchFamily="2" charset="-122"/>
              </a:rPr>
              <a:t>、</a:t>
            </a:r>
            <a:r>
              <a:rPr lang="en-US" altLang="zh-CN" sz="2000" b="1" dirty="0">
                <a:solidFill>
                  <a:schemeClr val="hlink"/>
                </a:solidFill>
                <a:latin typeface="宋体" panose="02010600030101010101" pitchFamily="2" charset="-122"/>
              </a:rPr>
              <a:t>80x86</a:t>
            </a:r>
            <a:r>
              <a:rPr lang="zh-CN" altLang="zh-CN" sz="2000" b="1" dirty="0">
                <a:solidFill>
                  <a:schemeClr val="hlink"/>
                </a:solidFill>
                <a:latin typeface="宋体" panose="02010600030101010101" pitchFamily="2" charset="-122"/>
              </a:rPr>
              <a:t>等等,它是计算机的核</a:t>
            </a:r>
          </a:p>
          <a:p>
            <a:pPr>
              <a:spcBef>
                <a:spcPct val="50000"/>
              </a:spcBef>
            </a:pPr>
            <a:r>
              <a:rPr lang="zh-CN" altLang="zh-CN" sz="2000" b="1" dirty="0">
                <a:solidFill>
                  <a:schemeClr val="hlink"/>
                </a:solidFill>
                <a:latin typeface="宋体" panose="02010600030101010101" pitchFamily="2" charset="-122"/>
              </a:rPr>
              <a:t>心部件,具有计算、控制、数据传送、指令译码及执行等重要功能,</a:t>
            </a:r>
          </a:p>
          <a:p>
            <a:pPr>
              <a:spcBef>
                <a:spcPct val="50000"/>
              </a:spcBef>
            </a:pPr>
            <a:r>
              <a:rPr lang="zh-CN" altLang="zh-CN" sz="2000" b="1" dirty="0">
                <a:solidFill>
                  <a:schemeClr val="hlink"/>
                </a:solidFill>
                <a:latin typeface="宋体" panose="02010600030101010101" pitchFamily="2" charset="-122"/>
              </a:rPr>
              <a:t>它直接决定了计算机的主要性能.</a:t>
            </a:r>
            <a:endParaRPr lang="en-US" altLang="zh-CN" sz="2400" b="1" dirty="0">
              <a:solidFill>
                <a:schemeClr val="hlink"/>
              </a:solidFill>
              <a:latin typeface="宋体" panose="02010600030101010101" pitchFamily="2" charset="-122"/>
            </a:endParaRPr>
          </a:p>
          <a:p>
            <a:pPr>
              <a:spcBef>
                <a:spcPct val="50000"/>
              </a:spcBef>
            </a:pPr>
            <a:r>
              <a:rPr lang="en-US" altLang="zh-CN" sz="2000" b="1" dirty="0">
                <a:solidFill>
                  <a:schemeClr val="hlink"/>
                </a:solidFill>
                <a:latin typeface="宋体" panose="02010600030101010101" pitchFamily="2" charset="-122"/>
              </a:rPr>
              <a:t> </a:t>
            </a:r>
            <a:r>
              <a:rPr lang="en-US" altLang="zh-CN" sz="2000" b="1" dirty="0">
                <a:solidFill>
                  <a:schemeClr val="hlink"/>
                </a:solidFill>
                <a:latin typeface="Times New Roman" panose="02020603050405020304" pitchFamily="18" charset="0"/>
              </a:rPr>
              <a:t>•</a:t>
            </a:r>
            <a:r>
              <a:rPr lang="en-US" altLang="zh-CN" sz="2000" b="1" dirty="0">
                <a:solidFill>
                  <a:schemeClr val="hlink"/>
                </a:solidFill>
                <a:latin typeface="宋体" panose="02010600030101010101" pitchFamily="2" charset="-122"/>
              </a:rPr>
              <a:t> ALU </a:t>
            </a:r>
            <a:r>
              <a:rPr lang="en-US" altLang="zh-CN" sz="2000" b="1" dirty="0">
                <a:solidFill>
                  <a:schemeClr val="hlink"/>
                </a:solidFill>
                <a:latin typeface="Times New Roman" panose="02020603050405020304" pitchFamily="18" charset="0"/>
              </a:rPr>
              <a:t>——</a:t>
            </a:r>
            <a:r>
              <a:rPr lang="en-US" altLang="zh-CN" sz="2000" b="1" dirty="0">
                <a:solidFill>
                  <a:schemeClr val="hlink"/>
                </a:solidFill>
                <a:latin typeface="宋体" panose="02010600030101010101" pitchFamily="2" charset="-122"/>
              </a:rPr>
              <a:t> </a:t>
            </a:r>
            <a:r>
              <a:rPr lang="zh-CN" altLang="en-US" sz="2000" b="1" dirty="0">
                <a:solidFill>
                  <a:schemeClr val="hlink"/>
                </a:solidFill>
                <a:latin typeface="宋体" panose="02010600030101010101" pitchFamily="2" charset="-122"/>
              </a:rPr>
              <a:t>运算器的核心部件是算逻单元</a:t>
            </a:r>
            <a:r>
              <a:rPr lang="en-US" altLang="zh-CN" sz="2000" b="1" dirty="0">
                <a:solidFill>
                  <a:schemeClr val="hlink"/>
                </a:solidFill>
                <a:latin typeface="宋体" panose="02010600030101010101" pitchFamily="2" charset="-122"/>
              </a:rPr>
              <a:t>ALU</a:t>
            </a:r>
            <a:r>
              <a:rPr lang="zh-CN" altLang="en-US" sz="2000" b="1" dirty="0">
                <a:solidFill>
                  <a:schemeClr val="hlink"/>
                </a:solidFill>
                <a:latin typeface="宋体" panose="02010600030101010101" pitchFamily="2" charset="-122"/>
              </a:rPr>
              <a:t>，</a:t>
            </a:r>
            <a:r>
              <a:rPr lang="zh-CN" altLang="zh-CN" sz="2000" b="1" dirty="0">
                <a:solidFill>
                  <a:schemeClr val="hlink"/>
                </a:solidFill>
                <a:latin typeface="宋体" panose="02010600030101010101" pitchFamily="2" charset="-122"/>
              </a:rPr>
              <a:t>所有的算术运算,         </a:t>
            </a:r>
          </a:p>
          <a:p>
            <a:pPr>
              <a:spcBef>
                <a:spcPct val="50000"/>
              </a:spcBef>
            </a:pPr>
            <a:r>
              <a:rPr lang="zh-CN" altLang="zh-CN" sz="2000" b="1" dirty="0">
                <a:solidFill>
                  <a:schemeClr val="hlink"/>
                </a:solidFill>
                <a:latin typeface="宋体" panose="02010600030101010101" pitchFamily="2" charset="-122"/>
              </a:rPr>
              <a:t>            逻辑运算和移位操作都是由</a:t>
            </a:r>
            <a:r>
              <a:rPr lang="en-US" altLang="zh-CN" sz="2000" b="1" dirty="0">
                <a:solidFill>
                  <a:schemeClr val="hlink"/>
                </a:solidFill>
                <a:latin typeface="宋体" panose="02010600030101010101" pitchFamily="2" charset="-122"/>
              </a:rPr>
              <a:t>ALU</a:t>
            </a:r>
            <a:r>
              <a:rPr lang="zh-CN" altLang="en-US" sz="2000" b="1" dirty="0">
                <a:solidFill>
                  <a:schemeClr val="hlink"/>
                </a:solidFill>
                <a:latin typeface="宋体" panose="02010600030101010101" pitchFamily="2" charset="-122"/>
              </a:rPr>
              <a:t>完成的</a:t>
            </a:r>
            <a:r>
              <a:rPr lang="en-US" altLang="zh-CN" sz="2000" b="1" dirty="0">
                <a:solidFill>
                  <a:schemeClr val="hlink"/>
                </a:solidFill>
                <a:latin typeface="宋体" panose="02010600030101010101" pitchFamily="2" charset="-122"/>
              </a:rPr>
              <a:t>.</a:t>
            </a:r>
          </a:p>
          <a:p>
            <a:pPr>
              <a:spcBef>
                <a:spcPct val="50000"/>
              </a:spcBef>
            </a:pPr>
            <a:r>
              <a:rPr lang="en-US" altLang="zh-CN" sz="2000" b="1" dirty="0">
                <a:solidFill>
                  <a:schemeClr val="hlink"/>
                </a:solidFill>
                <a:latin typeface="宋体" panose="02010600030101010101" pitchFamily="2" charset="-122"/>
              </a:rPr>
              <a:t> </a:t>
            </a:r>
            <a:r>
              <a:rPr lang="en-US" altLang="zh-CN" sz="2000" b="1" dirty="0">
                <a:solidFill>
                  <a:schemeClr val="hlink"/>
                </a:solidFill>
                <a:latin typeface="Times New Roman" panose="02020603050405020304" pitchFamily="18" charset="0"/>
              </a:rPr>
              <a:t>•</a:t>
            </a:r>
            <a:r>
              <a:rPr lang="en-US" altLang="zh-CN" sz="2000" b="1" dirty="0">
                <a:solidFill>
                  <a:schemeClr val="hlink"/>
                </a:solidFill>
                <a:latin typeface="宋体" panose="02010600030101010101" pitchFamily="2" charset="-122"/>
              </a:rPr>
              <a:t> </a:t>
            </a:r>
            <a:r>
              <a:rPr lang="zh-CN" altLang="en-US" sz="2000" b="1" dirty="0">
                <a:solidFill>
                  <a:schemeClr val="hlink"/>
                </a:solidFill>
                <a:latin typeface="宋体" panose="02010600030101010101" pitchFamily="2" charset="-122"/>
              </a:rPr>
              <a:t>控制器 </a:t>
            </a:r>
            <a:r>
              <a:rPr lang="en-US" altLang="zh-CN" sz="2000" b="1" dirty="0">
                <a:solidFill>
                  <a:schemeClr val="hlink"/>
                </a:solidFill>
                <a:latin typeface="Times New Roman" panose="02020603050405020304" pitchFamily="18" charset="0"/>
              </a:rPr>
              <a:t>——</a:t>
            </a:r>
            <a:r>
              <a:rPr lang="en-US" altLang="en-US" sz="2000" b="1" dirty="0">
                <a:solidFill>
                  <a:schemeClr val="hlink"/>
                </a:solidFill>
                <a:latin typeface="宋体" panose="02010600030101010101" pitchFamily="2" charset="-122"/>
              </a:rPr>
              <a:t> </a:t>
            </a:r>
            <a:r>
              <a:rPr lang="en-US" altLang="zh-CN" sz="2000" b="1" dirty="0">
                <a:solidFill>
                  <a:schemeClr val="hlink"/>
                </a:solidFill>
                <a:latin typeface="宋体" panose="02010600030101010101" pitchFamily="2" charset="-122"/>
              </a:rPr>
              <a:t>CPU</a:t>
            </a:r>
            <a:r>
              <a:rPr lang="zh-CN" altLang="en-US" sz="2000" b="1" dirty="0">
                <a:solidFill>
                  <a:schemeClr val="hlink"/>
                </a:solidFill>
                <a:latin typeface="宋体" panose="02010600030101010101" pitchFamily="2" charset="-122"/>
              </a:rPr>
              <a:t>的指挥机关</a:t>
            </a:r>
            <a:r>
              <a:rPr lang="en-US" altLang="zh-CN" sz="2000" b="1" dirty="0">
                <a:solidFill>
                  <a:schemeClr val="hlink"/>
                </a:solidFill>
                <a:latin typeface="宋体" panose="02010600030101010101" pitchFamily="2" charset="-122"/>
              </a:rPr>
              <a:t>,</a:t>
            </a:r>
            <a:r>
              <a:rPr lang="zh-CN" altLang="en-US" sz="2000" b="1" dirty="0">
                <a:solidFill>
                  <a:schemeClr val="hlink"/>
                </a:solidFill>
                <a:latin typeface="宋体" panose="02010600030101010101" pitchFamily="2" charset="-122"/>
              </a:rPr>
              <a:t>完成指令的读入、寄存、译码和执行。               </a:t>
            </a:r>
          </a:p>
          <a:p>
            <a:pPr>
              <a:spcBef>
                <a:spcPct val="50000"/>
              </a:spcBef>
            </a:pPr>
            <a:r>
              <a:rPr lang="zh-CN" altLang="en-US" b="1" dirty="0">
                <a:solidFill>
                  <a:schemeClr val="hlink"/>
                </a:solidFill>
                <a:latin typeface="Times New Roman" panose="02020603050405020304" pitchFamily="18" charset="0"/>
                <a:ea typeface="仿宋_GB2312" panose="02010609030101010101" pitchFamily="49" charset="-122"/>
              </a:rPr>
              <a:t>         </a:t>
            </a:r>
            <a:r>
              <a:rPr lang="zh-CN" altLang="en-US" b="1" dirty="0">
                <a:solidFill>
                  <a:srgbClr val="000099"/>
                </a:solidFill>
                <a:latin typeface="Times New Roman" panose="02020603050405020304" pitchFamily="18" charset="0"/>
                <a:ea typeface="仿宋_GB2312" panose="02010609030101010101" pitchFamily="49" charset="-122"/>
              </a:rPr>
              <a:t>程序计数器  </a:t>
            </a:r>
            <a:r>
              <a:rPr lang="en-US" altLang="zh-CN" b="1" dirty="0">
                <a:solidFill>
                  <a:srgbClr val="000099"/>
                </a:solidFill>
                <a:latin typeface="Times New Roman" panose="02020603050405020304" pitchFamily="18" charset="0"/>
                <a:ea typeface="仿宋_GB2312" panose="02010609030101010101" pitchFamily="49" charset="-122"/>
              </a:rPr>
              <a:t>PC——</a:t>
            </a:r>
            <a:r>
              <a:rPr lang="en-US" altLang="zh-CN" sz="2000" b="1" dirty="0">
                <a:solidFill>
                  <a:srgbClr val="000099"/>
                </a:solidFill>
                <a:latin typeface="Times New Roman" panose="02020603050405020304" pitchFamily="18" charset="0"/>
                <a:ea typeface="仿宋_GB2312" panose="02010609030101010101" pitchFamily="49" charset="-122"/>
              </a:rPr>
              <a:t> </a:t>
            </a:r>
            <a:r>
              <a:rPr lang="zh-CN" altLang="en-US" b="1" dirty="0">
                <a:solidFill>
                  <a:srgbClr val="000099"/>
                </a:solidFill>
                <a:latin typeface="Times New Roman" panose="02020603050405020304" pitchFamily="18" charset="0"/>
                <a:ea typeface="仿宋_GB2312" panose="02010609030101010101" pitchFamily="49" charset="-122"/>
              </a:rPr>
              <a:t>用于保存下一条要执行的指令的地址。</a:t>
            </a:r>
          </a:p>
          <a:p>
            <a:pPr>
              <a:spcBef>
                <a:spcPct val="50000"/>
              </a:spcBef>
            </a:pPr>
            <a:r>
              <a:rPr lang="zh-CN" altLang="en-US" b="1" dirty="0">
                <a:solidFill>
                  <a:srgbClr val="000099"/>
                </a:solidFill>
                <a:latin typeface="Times New Roman" panose="02020603050405020304" pitchFamily="18" charset="0"/>
                <a:ea typeface="仿宋_GB2312" panose="02010609030101010101" pitchFamily="49" charset="-122"/>
              </a:rPr>
              <a:t>         指令寄存器  </a:t>
            </a:r>
            <a:r>
              <a:rPr lang="en-US" altLang="zh-CN" b="1" dirty="0">
                <a:solidFill>
                  <a:srgbClr val="000099"/>
                </a:solidFill>
                <a:latin typeface="Times New Roman" panose="02020603050405020304" pitchFamily="18" charset="0"/>
                <a:ea typeface="仿宋_GB2312" panose="02010609030101010101" pitchFamily="49" charset="-122"/>
              </a:rPr>
              <a:t>IR —— </a:t>
            </a:r>
            <a:r>
              <a:rPr lang="zh-CN" altLang="en-US" b="1" dirty="0">
                <a:solidFill>
                  <a:srgbClr val="000099"/>
                </a:solidFill>
                <a:latin typeface="Times New Roman" panose="02020603050405020304" pitchFamily="18" charset="0"/>
                <a:ea typeface="仿宋_GB2312" panose="02010609030101010101" pitchFamily="49" charset="-122"/>
              </a:rPr>
              <a:t>保存从存储器中读入的当前要执行的指令。</a:t>
            </a:r>
          </a:p>
          <a:p>
            <a:pPr>
              <a:spcBef>
                <a:spcPct val="50000"/>
              </a:spcBef>
            </a:pPr>
            <a:r>
              <a:rPr lang="zh-CN" altLang="en-US" b="1" dirty="0">
                <a:solidFill>
                  <a:srgbClr val="000099"/>
                </a:solidFill>
                <a:latin typeface="Times New Roman" panose="02020603050405020304" pitchFamily="18" charset="0"/>
                <a:ea typeface="仿宋_GB2312" panose="02010609030101010101" pitchFamily="49" charset="-122"/>
              </a:rPr>
              <a:t>         指令译码器  </a:t>
            </a:r>
            <a:r>
              <a:rPr lang="en-US" altLang="zh-CN" b="1" dirty="0">
                <a:solidFill>
                  <a:srgbClr val="000099"/>
                </a:solidFill>
                <a:latin typeface="Times New Roman" panose="02020603050405020304" pitchFamily="18" charset="0"/>
                <a:ea typeface="仿宋_GB2312" panose="02010609030101010101" pitchFamily="49" charset="-122"/>
              </a:rPr>
              <a:t>ID —— </a:t>
            </a:r>
            <a:r>
              <a:rPr lang="zh-CN" altLang="en-US" b="1" dirty="0">
                <a:solidFill>
                  <a:srgbClr val="000099"/>
                </a:solidFill>
                <a:latin typeface="Times New Roman" panose="02020603050405020304" pitchFamily="18" charset="0"/>
                <a:ea typeface="仿宋_GB2312" panose="02010609030101010101" pitchFamily="49" charset="-122"/>
              </a:rPr>
              <a:t>对指令寄存器  </a:t>
            </a:r>
            <a:r>
              <a:rPr lang="en-US" altLang="zh-CN" b="1" dirty="0">
                <a:solidFill>
                  <a:srgbClr val="000099"/>
                </a:solidFill>
                <a:latin typeface="Times New Roman" panose="02020603050405020304" pitchFamily="18" charset="0"/>
                <a:ea typeface="仿宋_GB2312" panose="02010609030101010101" pitchFamily="49" charset="-122"/>
              </a:rPr>
              <a:t>IR</a:t>
            </a:r>
            <a:r>
              <a:rPr lang="zh-CN" altLang="en-US" b="1" dirty="0">
                <a:solidFill>
                  <a:srgbClr val="000099"/>
                </a:solidFill>
                <a:latin typeface="Times New Roman" panose="02020603050405020304" pitchFamily="18" charset="0"/>
                <a:ea typeface="仿宋_GB2312" panose="02010609030101010101" pitchFamily="49" charset="-122"/>
              </a:rPr>
              <a:t>中保存的指令进行译码分析。</a:t>
            </a:r>
          </a:p>
          <a:p>
            <a:pPr>
              <a:spcBef>
                <a:spcPct val="50000"/>
              </a:spcBef>
            </a:pPr>
            <a:r>
              <a:rPr lang="zh-CN" altLang="en-US" b="1" dirty="0">
                <a:solidFill>
                  <a:srgbClr val="000099"/>
                </a:solidFill>
                <a:latin typeface="Times New Roman" panose="02020603050405020304" pitchFamily="18" charset="0"/>
                <a:ea typeface="仿宋_GB2312" panose="02010609030101010101" pitchFamily="49" charset="-122"/>
              </a:rPr>
              <a:t>         堆栈指示器  </a:t>
            </a:r>
            <a:r>
              <a:rPr lang="en-US" altLang="zh-CN" b="1" dirty="0">
                <a:solidFill>
                  <a:srgbClr val="000099"/>
                </a:solidFill>
                <a:latin typeface="Times New Roman" panose="02020603050405020304" pitchFamily="18" charset="0"/>
                <a:ea typeface="仿宋_GB2312" panose="02010609030101010101" pitchFamily="49" charset="-122"/>
              </a:rPr>
              <a:t>SP —— </a:t>
            </a:r>
            <a:r>
              <a:rPr lang="zh-CN" altLang="en-US" b="1" dirty="0">
                <a:solidFill>
                  <a:srgbClr val="000099"/>
                </a:solidFill>
                <a:latin typeface="Times New Roman" panose="02020603050405020304" pitchFamily="18" charset="0"/>
                <a:ea typeface="仿宋_GB2312" panose="02010609030101010101" pitchFamily="49" charset="-122"/>
              </a:rPr>
              <a:t>对堆栈进行操作时提供地址。</a:t>
            </a:r>
          </a:p>
          <a:p>
            <a:pPr>
              <a:spcBef>
                <a:spcPct val="50000"/>
              </a:spcBef>
            </a:pPr>
            <a:r>
              <a:rPr lang="zh-CN" altLang="en-US" sz="1600" b="1" dirty="0">
                <a:solidFill>
                  <a:srgbClr val="000099"/>
                </a:solidFill>
                <a:latin typeface="Times New Roman" panose="02020603050405020304" pitchFamily="18" charset="0"/>
                <a:ea typeface="仿宋_GB2312" panose="02010609030101010101" pitchFamily="49" charset="-122"/>
              </a:rPr>
              <a:t>          </a:t>
            </a:r>
            <a:r>
              <a:rPr lang="zh-CN" altLang="en-US" b="1" dirty="0">
                <a:solidFill>
                  <a:srgbClr val="000099"/>
                </a:solidFill>
                <a:latin typeface="Times New Roman" panose="02020603050405020304" pitchFamily="18" charset="0"/>
                <a:ea typeface="仿宋_GB2312" panose="02010609030101010101" pitchFamily="49" charset="-122"/>
              </a:rPr>
              <a:t>处理器状态字</a:t>
            </a:r>
            <a:r>
              <a:rPr lang="en-US" altLang="zh-CN" b="1" dirty="0">
                <a:solidFill>
                  <a:srgbClr val="000099"/>
                </a:solidFill>
                <a:latin typeface="Times New Roman" panose="02020603050405020304" pitchFamily="18" charset="0"/>
                <a:ea typeface="仿宋_GB2312" panose="02010609030101010101" pitchFamily="49" charset="-122"/>
              </a:rPr>
              <a:t>PSW</a:t>
            </a:r>
            <a:r>
              <a:rPr lang="en-US" altLang="zh-CN" sz="1600" b="1" dirty="0">
                <a:solidFill>
                  <a:srgbClr val="000099"/>
                </a:solidFill>
                <a:latin typeface="Times New Roman" panose="02020603050405020304" pitchFamily="18" charset="0"/>
                <a:ea typeface="仿宋_GB2312" panose="02010609030101010101" pitchFamily="49" charset="-122"/>
              </a:rPr>
              <a:t> —— </a:t>
            </a:r>
            <a:r>
              <a:rPr lang="zh-CN" altLang="en-US" b="1" dirty="0">
                <a:solidFill>
                  <a:srgbClr val="000099"/>
                </a:solidFill>
                <a:latin typeface="Times New Roman" panose="02020603050405020304" pitchFamily="18" charset="0"/>
                <a:ea typeface="仿宋_GB2312" panose="02010609030101010101" pitchFamily="49" charset="-122"/>
              </a:rPr>
              <a:t>暂存处理器当前的状态。</a:t>
            </a:r>
          </a:p>
          <a:p>
            <a:pPr>
              <a:spcBef>
                <a:spcPct val="50000"/>
              </a:spcBef>
            </a:pPr>
            <a:r>
              <a:rPr lang="zh-CN" altLang="en-US" sz="2000" b="1" dirty="0">
                <a:solidFill>
                  <a:schemeClr val="hlink"/>
                </a:solidFill>
                <a:latin typeface="Times New Roman" panose="02020603050405020304" pitchFamily="18" charset="0"/>
                <a:ea typeface="仿宋_GB2312" panose="02010609030101010101" pitchFamily="49" charset="-122"/>
              </a:rPr>
              <a:t> </a:t>
            </a:r>
          </a:p>
        </p:txBody>
      </p:sp>
      <p:sp>
        <p:nvSpPr>
          <p:cNvPr id="29699" name="AutoShape 3">
            <a:hlinkClick r:id="rId2" action="ppaction://hlinksldjump"/>
          </p:cNvPr>
          <p:cNvSpPr/>
          <p:nvPr/>
        </p:nvSpPr>
        <p:spPr>
          <a:xfrm>
            <a:off x="8623300" y="6481763"/>
            <a:ext cx="434975" cy="260350"/>
          </a:xfrm>
          <a:prstGeom prst="actionButtonBeginning">
            <a:avLst/>
          </a:prstGeom>
          <a:solidFill>
            <a:srgbClr val="B2B2B2"/>
          </a:solidFill>
          <a:ln w="12700" cap="flat" cmpd="sng">
            <a:solidFill>
              <a:srgbClr val="5F5F5F"/>
            </a:solidFill>
            <a:prstDash val="solid"/>
            <a:miter/>
            <a:headEnd type="none" w="med" len="med"/>
            <a:tailEnd type="none" w="med" len="med"/>
          </a:ln>
        </p:spPr>
        <p:txBody>
          <a:bodyPr wrap="none" anchor="ctr" anchorCtr="0">
            <a:spAutoFit/>
          </a:bodyPr>
          <a:lstStyle/>
          <a:p>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animEffect transition="in" filter="wipe(left)">
                                      <p:cBhvr>
                                        <p:cTn id="7" dur="500"/>
                                        <p:tgtEl>
                                          <p:spTgt spid="143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38">
                                            <p:txEl>
                                              <p:pRg st="1" end="1"/>
                                            </p:txEl>
                                          </p:spTgt>
                                        </p:tgtEl>
                                        <p:attrNameLst>
                                          <p:attrName>style.visibility</p:attrName>
                                        </p:attrNameLst>
                                      </p:cBhvr>
                                      <p:to>
                                        <p:strVal val="visible"/>
                                      </p:to>
                                    </p:set>
                                    <p:animEffect transition="in" filter="wipe(left)">
                                      <p:cBhvr>
                                        <p:cTn id="12" dur="500"/>
                                        <p:tgtEl>
                                          <p:spTgt spid="143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38">
                                            <p:txEl>
                                              <p:pRg st="2" end="2"/>
                                            </p:txEl>
                                          </p:spTgt>
                                        </p:tgtEl>
                                        <p:attrNameLst>
                                          <p:attrName>style.visibility</p:attrName>
                                        </p:attrNameLst>
                                      </p:cBhvr>
                                      <p:to>
                                        <p:strVal val="visible"/>
                                      </p:to>
                                    </p:set>
                                    <p:animEffect transition="in" filter="wipe(left)">
                                      <p:cBhvr>
                                        <p:cTn id="17" dur="500"/>
                                        <p:tgtEl>
                                          <p:spTgt spid="143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38">
                                            <p:txEl>
                                              <p:pRg st="3" end="3"/>
                                            </p:txEl>
                                          </p:spTgt>
                                        </p:tgtEl>
                                        <p:attrNameLst>
                                          <p:attrName>style.visibility</p:attrName>
                                        </p:attrNameLst>
                                      </p:cBhvr>
                                      <p:to>
                                        <p:strVal val="visible"/>
                                      </p:to>
                                    </p:set>
                                    <p:animEffect transition="in" filter="wipe(left)">
                                      <p:cBhvr>
                                        <p:cTn id="22" dur="500"/>
                                        <p:tgtEl>
                                          <p:spTgt spid="143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338">
                                            <p:txEl>
                                              <p:pRg st="4" end="4"/>
                                            </p:txEl>
                                          </p:spTgt>
                                        </p:tgtEl>
                                        <p:attrNameLst>
                                          <p:attrName>style.visibility</p:attrName>
                                        </p:attrNameLst>
                                      </p:cBhvr>
                                      <p:to>
                                        <p:strVal val="visible"/>
                                      </p:to>
                                    </p:set>
                                    <p:animEffect transition="in" filter="wipe(left)">
                                      <p:cBhvr>
                                        <p:cTn id="27" dur="500"/>
                                        <p:tgtEl>
                                          <p:spTgt spid="143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338">
                                            <p:txEl>
                                              <p:pRg st="5" end="5"/>
                                            </p:txEl>
                                          </p:spTgt>
                                        </p:tgtEl>
                                        <p:attrNameLst>
                                          <p:attrName>style.visibility</p:attrName>
                                        </p:attrNameLst>
                                      </p:cBhvr>
                                      <p:to>
                                        <p:strVal val="visible"/>
                                      </p:to>
                                    </p:set>
                                    <p:animEffect transition="in" filter="wipe(left)">
                                      <p:cBhvr>
                                        <p:cTn id="32" dur="500"/>
                                        <p:tgtEl>
                                          <p:spTgt spid="143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338">
                                            <p:txEl>
                                              <p:pRg st="6" end="6"/>
                                            </p:txEl>
                                          </p:spTgt>
                                        </p:tgtEl>
                                        <p:attrNameLst>
                                          <p:attrName>style.visibility</p:attrName>
                                        </p:attrNameLst>
                                      </p:cBhvr>
                                      <p:to>
                                        <p:strVal val="visible"/>
                                      </p:to>
                                    </p:set>
                                    <p:animEffect transition="in" filter="wipe(left)">
                                      <p:cBhvr>
                                        <p:cTn id="37" dur="500"/>
                                        <p:tgtEl>
                                          <p:spTgt spid="143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338">
                                            <p:txEl>
                                              <p:pRg st="7" end="7"/>
                                            </p:txEl>
                                          </p:spTgt>
                                        </p:tgtEl>
                                        <p:attrNameLst>
                                          <p:attrName>style.visibility</p:attrName>
                                        </p:attrNameLst>
                                      </p:cBhvr>
                                      <p:to>
                                        <p:strVal val="visible"/>
                                      </p:to>
                                    </p:set>
                                    <p:animEffect transition="in" filter="wipe(left)">
                                      <p:cBhvr>
                                        <p:cTn id="42" dur="500"/>
                                        <p:tgtEl>
                                          <p:spTgt spid="143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338">
                                            <p:txEl>
                                              <p:pRg st="8" end="8"/>
                                            </p:txEl>
                                          </p:spTgt>
                                        </p:tgtEl>
                                        <p:attrNameLst>
                                          <p:attrName>style.visibility</p:attrName>
                                        </p:attrNameLst>
                                      </p:cBhvr>
                                      <p:to>
                                        <p:strVal val="visible"/>
                                      </p:to>
                                    </p:set>
                                    <p:animEffect transition="in" filter="wipe(left)">
                                      <p:cBhvr>
                                        <p:cTn id="47" dur="500"/>
                                        <p:tgtEl>
                                          <p:spTgt spid="143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338">
                                            <p:txEl>
                                              <p:pRg st="9" end="9"/>
                                            </p:txEl>
                                          </p:spTgt>
                                        </p:tgtEl>
                                        <p:attrNameLst>
                                          <p:attrName>style.visibility</p:attrName>
                                        </p:attrNameLst>
                                      </p:cBhvr>
                                      <p:to>
                                        <p:strVal val="visible"/>
                                      </p:to>
                                    </p:set>
                                    <p:animEffect transition="in" filter="wipe(left)">
                                      <p:cBhvr>
                                        <p:cTn id="52" dur="500"/>
                                        <p:tgtEl>
                                          <p:spTgt spid="143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338">
                                            <p:txEl>
                                              <p:pRg st="10" end="10"/>
                                            </p:txEl>
                                          </p:spTgt>
                                        </p:tgtEl>
                                        <p:attrNameLst>
                                          <p:attrName>style.visibility</p:attrName>
                                        </p:attrNameLst>
                                      </p:cBhvr>
                                      <p:to>
                                        <p:strVal val="visible"/>
                                      </p:to>
                                    </p:set>
                                    <p:animEffect transition="in" filter="wipe(left)">
                                      <p:cBhvr>
                                        <p:cTn id="57" dur="500"/>
                                        <p:tgtEl>
                                          <p:spTgt spid="1433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338">
                                            <p:txEl>
                                              <p:pRg st="11" end="11"/>
                                            </p:txEl>
                                          </p:spTgt>
                                        </p:tgtEl>
                                        <p:attrNameLst>
                                          <p:attrName>style.visibility</p:attrName>
                                        </p:attrNameLst>
                                      </p:cBhvr>
                                      <p:to>
                                        <p:strVal val="visible"/>
                                      </p:to>
                                    </p:set>
                                    <p:animEffect transition="in" filter="wipe(left)">
                                      <p:cBhvr>
                                        <p:cTn id="62" dur="500"/>
                                        <p:tgtEl>
                                          <p:spTgt spid="1433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338">
                                            <p:txEl>
                                              <p:pRg st="12" end="12"/>
                                            </p:txEl>
                                          </p:spTgt>
                                        </p:tgtEl>
                                        <p:attrNameLst>
                                          <p:attrName>style.visibility</p:attrName>
                                        </p:attrNameLst>
                                      </p:cBhvr>
                                      <p:to>
                                        <p:strVal val="visible"/>
                                      </p:to>
                                    </p:set>
                                    <p:animEffect transition="in" filter="wipe(left)">
                                      <p:cBhvr>
                                        <p:cTn id="67" dur="500"/>
                                        <p:tgtEl>
                                          <p:spTgt spid="1433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p:nvPr/>
        </p:nvSpPr>
        <p:spPr>
          <a:xfrm>
            <a:off x="914400" y="685800"/>
            <a:ext cx="7620000" cy="2746375"/>
          </a:xfrm>
          <a:prstGeom prst="rect">
            <a:avLst/>
          </a:prstGeom>
          <a:noFill/>
          <a:ln w="12700">
            <a:noFill/>
          </a:ln>
        </p:spPr>
        <p:txBody>
          <a:bodyPr>
            <a:spAutoFit/>
          </a:bodyPr>
          <a:lstStyle/>
          <a:p>
            <a:pPr>
              <a:spcBef>
                <a:spcPct val="50000"/>
              </a:spcBef>
            </a:pPr>
            <a:r>
              <a:rPr lang="en-US" altLang="zh-CN" sz="2000" b="1" dirty="0">
                <a:solidFill>
                  <a:schemeClr val="hlink"/>
                </a:solidFill>
                <a:latin typeface="Times New Roman" panose="02020603050405020304" pitchFamily="18" charset="0"/>
              </a:rPr>
              <a:t>•</a:t>
            </a:r>
            <a:r>
              <a:rPr lang="en-US" altLang="zh-CN" sz="2000" b="1" dirty="0">
                <a:solidFill>
                  <a:schemeClr val="hlink"/>
                </a:solidFill>
                <a:latin typeface="宋体" panose="02010600030101010101" pitchFamily="2" charset="-122"/>
              </a:rPr>
              <a:t> </a:t>
            </a:r>
            <a:r>
              <a:rPr lang="zh-CN" altLang="en-US" sz="2000" b="1" dirty="0">
                <a:solidFill>
                  <a:schemeClr val="hlink"/>
                </a:solidFill>
                <a:latin typeface="宋体" panose="02010600030101010101" pitchFamily="2" charset="-122"/>
              </a:rPr>
              <a:t>工作寄存器组 </a:t>
            </a:r>
            <a:r>
              <a:rPr lang="en-US" altLang="zh-CN" sz="2000" b="1" dirty="0">
                <a:solidFill>
                  <a:schemeClr val="hlink"/>
                </a:solidFill>
                <a:latin typeface="Times New Roman" panose="02020603050405020304" pitchFamily="18" charset="0"/>
              </a:rPr>
              <a:t>——</a:t>
            </a:r>
            <a:r>
              <a:rPr lang="en-US" altLang="en-US" sz="2000" b="1" dirty="0">
                <a:solidFill>
                  <a:schemeClr val="hlink"/>
                </a:solidFill>
                <a:latin typeface="宋体" panose="02010600030101010101" pitchFamily="2" charset="-122"/>
              </a:rPr>
              <a:t> </a:t>
            </a:r>
            <a:r>
              <a:rPr lang="zh-CN" altLang="en-US" sz="2000" b="1" dirty="0">
                <a:solidFill>
                  <a:schemeClr val="hlink"/>
                </a:solidFill>
                <a:latin typeface="宋体" panose="02010600030101010101" pitchFamily="2" charset="-122"/>
              </a:rPr>
              <a:t>暂存寻址和计算过程的信息</a:t>
            </a:r>
            <a:r>
              <a:rPr lang="en-US" altLang="zh-CN" sz="2000" b="1" dirty="0">
                <a:solidFill>
                  <a:schemeClr val="hlink"/>
                </a:solidFill>
                <a:latin typeface="宋体" panose="02010600030101010101" pitchFamily="2" charset="-122"/>
              </a:rPr>
              <a:t>.</a:t>
            </a:r>
          </a:p>
          <a:p>
            <a:pPr eaLnBrk="0" hangingPunct="0"/>
            <a:endParaRPr lang="en-US" altLang="zh-CN" b="1" dirty="0">
              <a:solidFill>
                <a:schemeClr val="hlink"/>
              </a:solidFill>
              <a:latin typeface="Times New Roman" panose="02020603050405020304" pitchFamily="18" charset="0"/>
              <a:ea typeface="仿宋_GB2312" panose="02010609030101010101" pitchFamily="49" charset="-122"/>
            </a:endParaRPr>
          </a:p>
          <a:p>
            <a:pPr eaLnBrk="0" hangingPunct="0"/>
            <a:r>
              <a:rPr lang="en-US" altLang="zh-CN" b="1" dirty="0">
                <a:solidFill>
                  <a:schemeClr val="hlink"/>
                </a:solidFill>
                <a:latin typeface="Times New Roman" panose="02020603050405020304" pitchFamily="18" charset="0"/>
                <a:ea typeface="仿宋_GB2312" panose="02010609030101010101" pitchFamily="49" charset="-122"/>
              </a:rPr>
              <a:t>           </a:t>
            </a:r>
            <a:r>
              <a:rPr lang="zh-CN" altLang="en-US" b="1" dirty="0">
                <a:solidFill>
                  <a:srgbClr val="000099"/>
                </a:solidFill>
                <a:latin typeface="Times New Roman" panose="02020603050405020304" pitchFamily="18" charset="0"/>
                <a:ea typeface="仿宋_GB2312" panose="02010609030101010101" pitchFamily="49" charset="-122"/>
              </a:rPr>
              <a:t>地址寄存器  </a:t>
            </a:r>
            <a:r>
              <a:rPr lang="en-US" altLang="zh-CN" b="1" dirty="0">
                <a:solidFill>
                  <a:srgbClr val="000099"/>
                </a:solidFill>
                <a:latin typeface="Times New Roman" panose="02020603050405020304" pitchFamily="18" charset="0"/>
                <a:ea typeface="仿宋_GB2312" panose="02010609030101010101" pitchFamily="49" charset="-122"/>
              </a:rPr>
              <a:t>——</a:t>
            </a:r>
            <a:r>
              <a:rPr lang="zh-CN" altLang="en-US" b="1" dirty="0">
                <a:solidFill>
                  <a:srgbClr val="000099"/>
                </a:solidFill>
                <a:latin typeface="Times New Roman" panose="02020603050405020304" pitchFamily="18" charset="0"/>
                <a:ea typeface="仿宋_GB2312" panose="02010609030101010101" pitchFamily="49" charset="-122"/>
              </a:rPr>
              <a:t>地址寄存器用于操作数的寻址。</a:t>
            </a:r>
          </a:p>
          <a:p>
            <a:pPr eaLnBrk="0" hangingPunct="0"/>
            <a:endParaRPr lang="zh-CN" altLang="en-US" b="1" dirty="0">
              <a:solidFill>
                <a:srgbClr val="000099"/>
              </a:solidFill>
              <a:latin typeface="Times New Roman" panose="02020603050405020304" pitchFamily="18" charset="0"/>
              <a:ea typeface="仿宋_GB2312" panose="02010609030101010101" pitchFamily="49" charset="-122"/>
            </a:endParaRPr>
          </a:p>
          <a:p>
            <a:pPr eaLnBrk="0" hangingPunct="0"/>
            <a:r>
              <a:rPr lang="zh-CN" altLang="en-US" b="1" dirty="0">
                <a:solidFill>
                  <a:srgbClr val="000099"/>
                </a:solidFill>
                <a:latin typeface="Times New Roman" panose="02020603050405020304" pitchFamily="18" charset="0"/>
                <a:ea typeface="仿宋_GB2312" panose="02010609030101010101" pitchFamily="49" charset="-122"/>
              </a:rPr>
              <a:t>           数据寄存器 </a:t>
            </a:r>
            <a:r>
              <a:rPr lang="en-US" altLang="zh-CN" b="1" dirty="0">
                <a:solidFill>
                  <a:srgbClr val="000099"/>
                </a:solidFill>
                <a:latin typeface="Times New Roman" panose="02020603050405020304" pitchFamily="18" charset="0"/>
                <a:ea typeface="仿宋_GB2312" panose="02010609030101010101" pitchFamily="49" charset="-122"/>
              </a:rPr>
              <a:t>——</a:t>
            </a:r>
            <a:r>
              <a:rPr lang="zh-CN" altLang="en-US" b="1" dirty="0">
                <a:solidFill>
                  <a:srgbClr val="000099"/>
                </a:solidFill>
                <a:latin typeface="Times New Roman" panose="02020603050405020304" pitchFamily="18" charset="0"/>
                <a:ea typeface="仿宋_GB2312" panose="02010609030101010101" pitchFamily="49" charset="-122"/>
              </a:rPr>
              <a:t>数据寄存器用来暂存操作数和中间运算结果</a:t>
            </a:r>
            <a:r>
              <a:rPr lang="zh-CN" altLang="en-US" b="1" dirty="0">
                <a:solidFill>
                  <a:srgbClr val="003399"/>
                </a:solidFill>
                <a:latin typeface="Times New Roman" panose="02020603050405020304" pitchFamily="18" charset="0"/>
                <a:ea typeface="仿宋_GB2312" panose="02010609030101010101" pitchFamily="49" charset="-122"/>
              </a:rPr>
              <a:t>。</a:t>
            </a:r>
          </a:p>
          <a:p>
            <a:pPr eaLnBrk="0" hangingPunct="0"/>
            <a:endParaRPr lang="zh-CN" altLang="en-US" b="1" dirty="0">
              <a:solidFill>
                <a:srgbClr val="003399"/>
              </a:solidFill>
              <a:latin typeface="Times New Roman" panose="02020603050405020304" pitchFamily="18" charset="0"/>
              <a:ea typeface="仿宋_GB2312" panose="02010609030101010101" pitchFamily="49" charset="-122"/>
            </a:endParaRPr>
          </a:p>
          <a:p>
            <a:pPr eaLnBrk="0" hangingPunct="0"/>
            <a:r>
              <a:rPr lang="en-US" altLang="zh-CN" sz="2000" b="1" dirty="0">
                <a:solidFill>
                  <a:schemeClr val="hlink"/>
                </a:solidFill>
                <a:latin typeface="Times New Roman" panose="02020603050405020304" pitchFamily="18" charset="0"/>
              </a:rPr>
              <a:t>•</a:t>
            </a:r>
            <a:r>
              <a:rPr lang="en-US" altLang="zh-CN" sz="2000" b="1" dirty="0">
                <a:solidFill>
                  <a:schemeClr val="hlink"/>
                </a:solidFill>
                <a:latin typeface="宋体" panose="02010600030101010101" pitchFamily="2" charset="-122"/>
              </a:rPr>
              <a:t> I/O</a:t>
            </a:r>
            <a:r>
              <a:rPr lang="zh-CN" altLang="en-US" sz="2000" b="1" dirty="0">
                <a:solidFill>
                  <a:schemeClr val="hlink"/>
                </a:solidFill>
                <a:latin typeface="宋体" panose="02010600030101010101" pitchFamily="2" charset="-122"/>
              </a:rPr>
              <a:t>控制逻辑 </a:t>
            </a:r>
            <a:r>
              <a:rPr lang="en-US" altLang="zh-CN" sz="2000" b="1" dirty="0">
                <a:solidFill>
                  <a:schemeClr val="hlink"/>
                </a:solidFill>
                <a:latin typeface="Times New Roman" panose="02020603050405020304" pitchFamily="18" charset="0"/>
              </a:rPr>
              <a:t>——</a:t>
            </a:r>
            <a:r>
              <a:rPr lang="en-US" altLang="zh-CN" sz="2000" b="1" dirty="0">
                <a:solidFill>
                  <a:schemeClr val="hlink"/>
                </a:solidFill>
                <a:latin typeface="宋体" panose="02010600030101010101" pitchFamily="2" charset="-122"/>
              </a:rPr>
              <a:t> </a:t>
            </a:r>
            <a:r>
              <a:rPr lang="zh-CN" altLang="en-US" sz="2000" b="1" dirty="0">
                <a:solidFill>
                  <a:schemeClr val="hlink"/>
                </a:solidFill>
                <a:latin typeface="宋体" panose="02010600030101010101" pitchFamily="2" charset="-122"/>
              </a:rPr>
              <a:t>包括</a:t>
            </a:r>
            <a:r>
              <a:rPr lang="en-US" altLang="zh-CN" sz="2000" b="1" dirty="0">
                <a:solidFill>
                  <a:schemeClr val="hlink"/>
                </a:solidFill>
                <a:latin typeface="宋体" panose="02010600030101010101" pitchFamily="2" charset="-122"/>
              </a:rPr>
              <a:t>CPU</a:t>
            </a:r>
            <a:r>
              <a:rPr lang="zh-CN" altLang="zh-CN" sz="2000" b="1" dirty="0">
                <a:solidFill>
                  <a:schemeClr val="hlink"/>
                </a:solidFill>
                <a:latin typeface="宋体" panose="02010600030101010101" pitchFamily="2" charset="-122"/>
              </a:rPr>
              <a:t>中输入/输出操作有关的逻辑，其作</a:t>
            </a:r>
          </a:p>
          <a:p>
            <a:pPr eaLnBrk="0" hangingPunct="0"/>
            <a:r>
              <a:rPr lang="zh-CN" altLang="zh-CN" sz="2000" b="1" dirty="0">
                <a:solidFill>
                  <a:schemeClr val="hlink"/>
                </a:solidFill>
                <a:latin typeface="宋体" panose="02010600030101010101" pitchFamily="2" charset="-122"/>
              </a:rPr>
              <a:t>                   用是处理输入/输出的操作。</a:t>
            </a:r>
            <a:endParaRPr lang="zh-CN" altLang="en-US" sz="2000" b="1" dirty="0">
              <a:solidFill>
                <a:schemeClr val="hlink"/>
              </a:solidFill>
              <a:latin typeface="宋体" panose="02010600030101010101" pitchFamily="2" charset="-122"/>
            </a:endParaRPr>
          </a:p>
          <a:p>
            <a:pPr>
              <a:spcBef>
                <a:spcPct val="50000"/>
              </a:spcBef>
            </a:pPr>
            <a:endParaRPr lang="en-US" altLang="zh-CN" sz="1600" b="1" dirty="0">
              <a:solidFill>
                <a:srgbClr val="0066FF"/>
              </a:solidFill>
              <a:latin typeface="Times New Roman" panose="02020603050405020304" pitchFamily="18" charset="0"/>
              <a:ea typeface="仿宋_GB2312" panose="02010609030101010101" pitchFamily="49" charset="-122"/>
            </a:endParaRPr>
          </a:p>
        </p:txBody>
      </p:sp>
      <p:sp>
        <p:nvSpPr>
          <p:cNvPr id="30723" name="AutoShape 3">
            <a:hlinkClick r:id="rId2" action="ppaction://hlinksldjump"/>
          </p:cNvPr>
          <p:cNvSpPr/>
          <p:nvPr/>
        </p:nvSpPr>
        <p:spPr>
          <a:xfrm>
            <a:off x="8609013" y="6481763"/>
            <a:ext cx="434975" cy="260350"/>
          </a:xfrm>
          <a:prstGeom prst="actionButtonBeginning">
            <a:avLst/>
          </a:prstGeom>
          <a:solidFill>
            <a:srgbClr val="B2B2B2"/>
          </a:solidFill>
          <a:ln w="12700" cap="flat" cmpd="sng">
            <a:solidFill>
              <a:srgbClr val="5F5F5F"/>
            </a:solidFill>
            <a:prstDash val="solid"/>
            <a:miter/>
            <a:headEnd type="none" w="med" len="med"/>
            <a:tailEnd type="none" w="med" len="med"/>
          </a:ln>
        </p:spPr>
        <p:txBody>
          <a:bodyPr wrap="none" anchor="ctr" anchorCtr="0">
            <a:spAutoFit/>
          </a:bodyPr>
          <a:lstStyle/>
          <a:p>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Effect transition="in" filter="dissolve">
                                      <p:cBhvr>
                                        <p:cTn id="7" dur="500"/>
                                        <p:tgtEl>
                                          <p:spTgt spid="348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818">
                                            <p:txEl>
                                              <p:pRg st="2" end="2"/>
                                            </p:txEl>
                                          </p:spTgt>
                                        </p:tgtEl>
                                        <p:attrNameLst>
                                          <p:attrName>style.visibility</p:attrName>
                                        </p:attrNameLst>
                                      </p:cBhvr>
                                      <p:to>
                                        <p:strVal val="visible"/>
                                      </p:to>
                                    </p:set>
                                    <p:animEffect transition="in" filter="dissolve">
                                      <p:cBhvr>
                                        <p:cTn id="12" dur="500"/>
                                        <p:tgtEl>
                                          <p:spTgt spid="348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818">
                                            <p:txEl>
                                              <p:pRg st="4" end="4"/>
                                            </p:txEl>
                                          </p:spTgt>
                                        </p:tgtEl>
                                        <p:attrNameLst>
                                          <p:attrName>style.visibility</p:attrName>
                                        </p:attrNameLst>
                                      </p:cBhvr>
                                      <p:to>
                                        <p:strVal val="visible"/>
                                      </p:to>
                                    </p:set>
                                    <p:animEffect transition="in" filter="dissolve">
                                      <p:cBhvr>
                                        <p:cTn id="17" dur="500"/>
                                        <p:tgtEl>
                                          <p:spTgt spid="3481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818">
                                            <p:txEl>
                                              <p:pRg st="6" end="6"/>
                                            </p:txEl>
                                          </p:spTgt>
                                        </p:tgtEl>
                                        <p:attrNameLst>
                                          <p:attrName>style.visibility</p:attrName>
                                        </p:attrNameLst>
                                      </p:cBhvr>
                                      <p:to>
                                        <p:strVal val="visible"/>
                                      </p:to>
                                    </p:set>
                                    <p:animEffect transition="in" filter="dissolve">
                                      <p:cBhvr>
                                        <p:cTn id="22" dur="500"/>
                                        <p:tgtEl>
                                          <p:spTgt spid="3481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818">
                                            <p:txEl>
                                              <p:pRg st="7" end="7"/>
                                            </p:txEl>
                                          </p:spTgt>
                                        </p:tgtEl>
                                        <p:attrNameLst>
                                          <p:attrName>style.visibility</p:attrName>
                                        </p:attrNameLst>
                                      </p:cBhvr>
                                      <p:to>
                                        <p:strVal val="visible"/>
                                      </p:to>
                                    </p:set>
                                    <p:animEffect transition="in" filter="dissolve">
                                      <p:cBhvr>
                                        <p:cTn id="27" dur="500"/>
                                        <p:tgtEl>
                                          <p:spTgt spid="348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p:nvPr/>
        </p:nvSpPr>
        <p:spPr>
          <a:xfrm>
            <a:off x="838200" y="152400"/>
            <a:ext cx="6400800" cy="1016000"/>
          </a:xfrm>
          <a:prstGeom prst="rect">
            <a:avLst/>
          </a:prstGeom>
          <a:noFill/>
          <a:ln w="12700">
            <a:noFill/>
          </a:ln>
        </p:spPr>
        <p:txBody>
          <a:bodyPr>
            <a:spAutoFit/>
          </a:bodyPr>
          <a:lstStyle/>
          <a:p>
            <a:pPr>
              <a:spcBef>
                <a:spcPct val="50000"/>
              </a:spcBef>
            </a:pPr>
            <a:r>
              <a:rPr lang="en-US" altLang="zh-CN" sz="2400" b="1" dirty="0">
                <a:latin typeface="Times New Roman" panose="02020603050405020304" pitchFamily="18" charset="0"/>
              </a:rPr>
              <a:t>2.  </a:t>
            </a:r>
            <a:r>
              <a:rPr lang="zh-CN" altLang="en-US" sz="2400" b="1" dirty="0">
                <a:latin typeface="Times New Roman" panose="02020603050405020304" pitchFamily="18" charset="0"/>
              </a:rPr>
              <a:t>存储器</a:t>
            </a:r>
          </a:p>
          <a:p>
            <a:pPr>
              <a:spcBef>
                <a:spcPct val="50000"/>
              </a:spcBef>
            </a:pPr>
            <a:r>
              <a:rPr lang="zh-CN" altLang="en-US" sz="2400" b="1" dirty="0">
                <a:latin typeface="Times New Roman" panose="02020603050405020304" pitchFamily="18" charset="0"/>
              </a:rPr>
              <a:t>    </a:t>
            </a:r>
            <a:r>
              <a:rPr lang="zh-CN" altLang="en-US" sz="2000" b="1" dirty="0">
                <a:solidFill>
                  <a:schemeClr val="hlink"/>
                </a:solidFill>
                <a:latin typeface="Times New Roman" panose="02020603050405020304" pitchFamily="18" charset="0"/>
              </a:rPr>
              <a:t>用于存放</a:t>
            </a:r>
            <a:r>
              <a:rPr lang="zh-CN" altLang="en-US" sz="2000" b="1" dirty="0">
                <a:solidFill>
                  <a:schemeClr val="tx2"/>
                </a:solidFill>
                <a:latin typeface="Times New Roman" panose="02020603050405020304" pitchFamily="18" charset="0"/>
              </a:rPr>
              <a:t>程序代码</a:t>
            </a:r>
            <a:r>
              <a:rPr lang="zh-CN" altLang="en-US" sz="2000" b="1" dirty="0">
                <a:solidFill>
                  <a:schemeClr val="hlink"/>
                </a:solidFill>
                <a:latin typeface="Times New Roman" panose="02020603050405020304" pitchFamily="18" charset="0"/>
              </a:rPr>
              <a:t>及有关</a:t>
            </a:r>
            <a:r>
              <a:rPr lang="zh-CN" altLang="en-US" sz="2000" b="1" dirty="0">
                <a:solidFill>
                  <a:schemeClr val="tx2"/>
                </a:solidFill>
                <a:latin typeface="Times New Roman" panose="02020603050405020304" pitchFamily="18" charset="0"/>
              </a:rPr>
              <a:t>数据</a:t>
            </a:r>
            <a:r>
              <a:rPr lang="en-US" altLang="zh-CN" sz="2400" b="1" dirty="0">
                <a:solidFill>
                  <a:schemeClr val="hlink"/>
                </a:solidFill>
                <a:latin typeface="Times New Roman" panose="02020603050405020304" pitchFamily="18" charset="0"/>
                <a:ea typeface="仿宋_GB2312" panose="02010609030101010101" pitchFamily="49" charset="-122"/>
              </a:rPr>
              <a:t>.    </a:t>
            </a:r>
            <a:endParaRPr lang="en-US" altLang="zh-CN" sz="2400" b="1" dirty="0">
              <a:latin typeface="Times New Roman" panose="02020603050405020304" pitchFamily="18" charset="0"/>
              <a:ea typeface="仿宋_GB2312" panose="02010609030101010101" pitchFamily="49" charset="-122"/>
            </a:endParaRPr>
          </a:p>
        </p:txBody>
      </p:sp>
      <p:sp>
        <p:nvSpPr>
          <p:cNvPr id="31747" name="Line 3"/>
          <p:cNvSpPr/>
          <p:nvPr/>
        </p:nvSpPr>
        <p:spPr>
          <a:xfrm>
            <a:off x="1447800" y="5105400"/>
            <a:ext cx="1447800" cy="0"/>
          </a:xfrm>
          <a:prstGeom prst="line">
            <a:avLst/>
          </a:prstGeom>
          <a:ln w="12700">
            <a:noFill/>
          </a:ln>
        </p:spPr>
      </p:sp>
      <p:grpSp>
        <p:nvGrpSpPr>
          <p:cNvPr id="31748" name="Group 4"/>
          <p:cNvGrpSpPr/>
          <p:nvPr/>
        </p:nvGrpSpPr>
        <p:grpSpPr>
          <a:xfrm>
            <a:off x="1295400" y="1457325"/>
            <a:ext cx="6172200" cy="4343400"/>
            <a:chOff x="816" y="1008"/>
            <a:chExt cx="3888" cy="2736"/>
          </a:xfrm>
        </p:grpSpPr>
        <p:sp>
          <p:nvSpPr>
            <p:cNvPr id="156677" name="Rectangle 5"/>
            <p:cNvSpPr>
              <a:spLocks noChangeArrowheads="1"/>
            </p:cNvSpPr>
            <p:nvPr/>
          </p:nvSpPr>
          <p:spPr bwMode="auto">
            <a:xfrm>
              <a:off x="1872" y="1344"/>
              <a:ext cx="432" cy="1776"/>
            </a:xfrm>
            <a:prstGeom prst="rect">
              <a:avLst/>
            </a:prstGeom>
            <a:solidFill>
              <a:srgbClr val="CCFFCC"/>
            </a:solidFill>
            <a:ln w="12700">
              <a:noFill/>
              <a:miter lim="800000"/>
            </a:ln>
            <a:effectLst>
              <a:outerShdw dist="35921" dir="2700000" algn="ctr" rotWithShape="0">
                <a:srgbClr val="808080"/>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765" name="Text Box 6"/>
            <p:cNvSpPr txBox="1"/>
            <p:nvPr/>
          </p:nvSpPr>
          <p:spPr>
            <a:xfrm>
              <a:off x="1920" y="1536"/>
              <a:ext cx="289" cy="1096"/>
            </a:xfrm>
            <a:prstGeom prst="rect">
              <a:avLst/>
            </a:prstGeom>
            <a:noFill/>
            <a:ln w="12700">
              <a:noFill/>
            </a:ln>
          </p:spPr>
          <p:txBody>
            <a:bodyPr>
              <a:spAutoFit/>
            </a:bodyPr>
            <a:lstStyle/>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    </a:t>
              </a:r>
              <a:r>
                <a:rPr lang="zh-CN" altLang="en-US" b="1" dirty="0">
                  <a:solidFill>
                    <a:srgbClr val="0000FF"/>
                  </a:solidFill>
                  <a:latin typeface="Times New Roman" panose="02020603050405020304" pitchFamily="18" charset="0"/>
                  <a:ea typeface="仿宋_GB2312" panose="02010609030101010101" pitchFamily="49" charset="-122"/>
                </a:rPr>
                <a:t>地   址   译   码   器</a:t>
              </a:r>
            </a:p>
          </p:txBody>
        </p:sp>
        <p:sp>
          <p:nvSpPr>
            <p:cNvPr id="156679" name="Rectangle 7"/>
            <p:cNvSpPr>
              <a:spLocks noChangeArrowheads="1"/>
            </p:cNvSpPr>
            <p:nvPr/>
          </p:nvSpPr>
          <p:spPr bwMode="auto">
            <a:xfrm>
              <a:off x="2832" y="1296"/>
              <a:ext cx="816" cy="1824"/>
            </a:xfrm>
            <a:prstGeom prst="rect">
              <a:avLst/>
            </a:prstGeom>
            <a:solidFill>
              <a:srgbClr val="FFCC99"/>
            </a:solidFill>
            <a:ln w="12700">
              <a:noFill/>
              <a:miter lim="800000"/>
            </a:ln>
            <a:effectLst>
              <a:outerShdw dist="35921" dir="2700000" algn="ctr" rotWithShape="0">
                <a:srgbClr val="808080"/>
              </a:outerShdw>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767" name="Line 8"/>
            <p:cNvSpPr/>
            <p:nvPr/>
          </p:nvSpPr>
          <p:spPr>
            <a:xfrm>
              <a:off x="2832" y="1536"/>
              <a:ext cx="816" cy="0"/>
            </a:xfrm>
            <a:prstGeom prst="line">
              <a:avLst/>
            </a:prstGeom>
            <a:ln w="12700" cap="flat" cmpd="sng">
              <a:solidFill>
                <a:srgbClr val="000000"/>
              </a:solidFill>
              <a:prstDash val="solid"/>
              <a:headEnd type="none" w="med" len="med"/>
              <a:tailEnd type="none" w="med" len="med"/>
            </a:ln>
          </p:spPr>
        </p:sp>
        <p:sp>
          <p:nvSpPr>
            <p:cNvPr id="31768" name="Line 9"/>
            <p:cNvSpPr/>
            <p:nvPr/>
          </p:nvSpPr>
          <p:spPr>
            <a:xfrm>
              <a:off x="2832" y="1776"/>
              <a:ext cx="816" cy="0"/>
            </a:xfrm>
            <a:prstGeom prst="line">
              <a:avLst/>
            </a:prstGeom>
            <a:ln w="12700" cap="flat" cmpd="sng">
              <a:solidFill>
                <a:srgbClr val="000000"/>
              </a:solidFill>
              <a:prstDash val="solid"/>
              <a:headEnd type="none" w="med" len="med"/>
              <a:tailEnd type="none" w="med" len="med"/>
            </a:ln>
          </p:spPr>
        </p:sp>
        <p:sp>
          <p:nvSpPr>
            <p:cNvPr id="31769" name="Line 10"/>
            <p:cNvSpPr/>
            <p:nvPr/>
          </p:nvSpPr>
          <p:spPr>
            <a:xfrm>
              <a:off x="2832" y="2016"/>
              <a:ext cx="816" cy="0"/>
            </a:xfrm>
            <a:prstGeom prst="line">
              <a:avLst/>
            </a:prstGeom>
            <a:ln w="12700" cap="flat" cmpd="sng">
              <a:solidFill>
                <a:srgbClr val="000000"/>
              </a:solidFill>
              <a:prstDash val="solid"/>
              <a:headEnd type="none" w="med" len="med"/>
              <a:tailEnd type="none" w="med" len="med"/>
            </a:ln>
          </p:spPr>
        </p:sp>
        <p:sp>
          <p:nvSpPr>
            <p:cNvPr id="31770" name="Line 11"/>
            <p:cNvSpPr/>
            <p:nvPr/>
          </p:nvSpPr>
          <p:spPr>
            <a:xfrm>
              <a:off x="2832" y="2304"/>
              <a:ext cx="816" cy="0"/>
            </a:xfrm>
            <a:prstGeom prst="line">
              <a:avLst/>
            </a:prstGeom>
            <a:ln w="12700" cap="flat" cmpd="sng">
              <a:solidFill>
                <a:srgbClr val="000000"/>
              </a:solidFill>
              <a:prstDash val="solid"/>
              <a:headEnd type="none" w="med" len="med"/>
              <a:tailEnd type="none" w="med" len="med"/>
            </a:ln>
          </p:spPr>
        </p:sp>
        <p:sp>
          <p:nvSpPr>
            <p:cNvPr id="31771" name="Line 12"/>
            <p:cNvSpPr/>
            <p:nvPr/>
          </p:nvSpPr>
          <p:spPr>
            <a:xfrm>
              <a:off x="2832" y="2880"/>
              <a:ext cx="816" cy="0"/>
            </a:xfrm>
            <a:prstGeom prst="line">
              <a:avLst/>
            </a:prstGeom>
            <a:ln w="12700" cap="flat" cmpd="sng">
              <a:solidFill>
                <a:srgbClr val="000000"/>
              </a:solidFill>
              <a:prstDash val="solid"/>
              <a:headEnd type="none" w="med" len="med"/>
              <a:tailEnd type="none" w="med" len="med"/>
            </a:ln>
          </p:spPr>
        </p:sp>
        <p:sp>
          <p:nvSpPr>
            <p:cNvPr id="31772" name="Line 13"/>
            <p:cNvSpPr/>
            <p:nvPr/>
          </p:nvSpPr>
          <p:spPr>
            <a:xfrm>
              <a:off x="2304" y="1440"/>
              <a:ext cx="528" cy="0"/>
            </a:xfrm>
            <a:prstGeom prst="line">
              <a:avLst/>
            </a:prstGeom>
            <a:ln w="12700" cap="flat" cmpd="sng">
              <a:solidFill>
                <a:schemeClr val="tx1"/>
              </a:solidFill>
              <a:prstDash val="solid"/>
              <a:headEnd type="none" w="med" len="med"/>
              <a:tailEnd type="triangle" w="med" len="med"/>
            </a:ln>
          </p:spPr>
        </p:sp>
        <p:sp>
          <p:nvSpPr>
            <p:cNvPr id="31773" name="Line 14"/>
            <p:cNvSpPr/>
            <p:nvPr/>
          </p:nvSpPr>
          <p:spPr>
            <a:xfrm>
              <a:off x="2304" y="1680"/>
              <a:ext cx="528" cy="0"/>
            </a:xfrm>
            <a:prstGeom prst="line">
              <a:avLst/>
            </a:prstGeom>
            <a:ln w="12700" cap="flat" cmpd="sng">
              <a:solidFill>
                <a:schemeClr val="tx1"/>
              </a:solidFill>
              <a:prstDash val="solid"/>
              <a:headEnd type="none" w="med" len="med"/>
              <a:tailEnd type="triangle" w="med" len="med"/>
            </a:ln>
          </p:spPr>
        </p:sp>
        <p:sp>
          <p:nvSpPr>
            <p:cNvPr id="31774" name="Line 15"/>
            <p:cNvSpPr/>
            <p:nvPr/>
          </p:nvSpPr>
          <p:spPr>
            <a:xfrm>
              <a:off x="2304" y="1920"/>
              <a:ext cx="528" cy="0"/>
            </a:xfrm>
            <a:prstGeom prst="line">
              <a:avLst/>
            </a:prstGeom>
            <a:ln w="12700" cap="flat" cmpd="sng">
              <a:solidFill>
                <a:schemeClr val="tx1"/>
              </a:solidFill>
              <a:prstDash val="solid"/>
              <a:headEnd type="none" w="med" len="med"/>
              <a:tailEnd type="triangle" w="med" len="med"/>
            </a:ln>
          </p:spPr>
        </p:sp>
        <p:sp>
          <p:nvSpPr>
            <p:cNvPr id="31775" name="Line 16"/>
            <p:cNvSpPr/>
            <p:nvPr/>
          </p:nvSpPr>
          <p:spPr>
            <a:xfrm>
              <a:off x="2304" y="2160"/>
              <a:ext cx="528" cy="0"/>
            </a:xfrm>
            <a:prstGeom prst="line">
              <a:avLst/>
            </a:prstGeom>
            <a:ln w="12700" cap="flat" cmpd="sng">
              <a:solidFill>
                <a:schemeClr val="tx1"/>
              </a:solidFill>
              <a:prstDash val="solid"/>
              <a:headEnd type="none" w="med" len="med"/>
              <a:tailEnd type="triangle" w="med" len="med"/>
            </a:ln>
          </p:spPr>
        </p:sp>
        <p:sp>
          <p:nvSpPr>
            <p:cNvPr id="31776" name="Line 17"/>
            <p:cNvSpPr/>
            <p:nvPr/>
          </p:nvSpPr>
          <p:spPr>
            <a:xfrm>
              <a:off x="2304" y="2400"/>
              <a:ext cx="528" cy="0"/>
            </a:xfrm>
            <a:prstGeom prst="line">
              <a:avLst/>
            </a:prstGeom>
            <a:ln w="12700" cap="flat" cmpd="sng">
              <a:solidFill>
                <a:schemeClr val="tx1"/>
              </a:solidFill>
              <a:prstDash val="solid"/>
              <a:headEnd type="none" w="med" len="med"/>
              <a:tailEnd type="triangle" w="med" len="med"/>
            </a:ln>
          </p:spPr>
        </p:sp>
        <p:sp>
          <p:nvSpPr>
            <p:cNvPr id="31777" name="Line 18"/>
            <p:cNvSpPr/>
            <p:nvPr/>
          </p:nvSpPr>
          <p:spPr>
            <a:xfrm>
              <a:off x="2304" y="3024"/>
              <a:ext cx="528" cy="0"/>
            </a:xfrm>
            <a:prstGeom prst="line">
              <a:avLst/>
            </a:prstGeom>
            <a:ln w="12700" cap="flat" cmpd="sng">
              <a:solidFill>
                <a:schemeClr val="tx1"/>
              </a:solidFill>
              <a:prstDash val="solid"/>
              <a:headEnd type="none" w="med" len="med"/>
              <a:tailEnd type="triangle" w="med" len="med"/>
            </a:ln>
          </p:spPr>
        </p:sp>
        <p:sp>
          <p:nvSpPr>
            <p:cNvPr id="31778" name="Text Box 19"/>
            <p:cNvSpPr txBox="1"/>
            <p:nvPr/>
          </p:nvSpPr>
          <p:spPr>
            <a:xfrm>
              <a:off x="2304" y="1056"/>
              <a:ext cx="528" cy="231"/>
            </a:xfrm>
            <a:prstGeom prst="rect">
              <a:avLst/>
            </a:prstGeom>
            <a:noFill/>
            <a:ln w="12700">
              <a:noFill/>
            </a:ln>
          </p:spPr>
          <p:txBody>
            <a:bodyPr>
              <a:spAutoFit/>
            </a:bodyPr>
            <a:lstStyle/>
            <a:p>
              <a:pPr>
                <a:spcBef>
                  <a:spcPct val="50000"/>
                </a:spcBef>
              </a:pPr>
              <a:endParaRPr lang="zh-CN" altLang="zh-CN" b="1" dirty="0">
                <a:solidFill>
                  <a:srgbClr val="0000FF"/>
                </a:solidFill>
                <a:latin typeface="Times New Roman" panose="02020603050405020304" pitchFamily="18" charset="0"/>
                <a:ea typeface="仿宋_GB2312" panose="02010609030101010101" pitchFamily="49" charset="-122"/>
              </a:endParaRPr>
            </a:p>
          </p:txBody>
        </p:sp>
        <p:sp>
          <p:nvSpPr>
            <p:cNvPr id="31779" name="Text Box 20"/>
            <p:cNvSpPr txBox="1"/>
            <p:nvPr/>
          </p:nvSpPr>
          <p:spPr>
            <a:xfrm>
              <a:off x="2352" y="1008"/>
              <a:ext cx="576" cy="231"/>
            </a:xfrm>
            <a:prstGeom prst="rect">
              <a:avLst/>
            </a:prstGeom>
            <a:noFill/>
            <a:ln w="12700">
              <a:noFill/>
            </a:ln>
          </p:spPr>
          <p:txBody>
            <a:bodyPr>
              <a:spAutoFit/>
            </a:bodyPr>
            <a:lstStyle/>
            <a:p>
              <a:pPr>
                <a:spcBef>
                  <a:spcPct val="50000"/>
                </a:spcBef>
              </a:pPr>
              <a:r>
                <a:rPr lang="zh-CN" altLang="en-US" b="1" dirty="0">
                  <a:solidFill>
                    <a:srgbClr val="0000FF"/>
                  </a:solidFill>
                  <a:latin typeface="Times New Roman" panose="02020603050405020304" pitchFamily="18" charset="0"/>
                  <a:ea typeface="仿宋_GB2312" panose="02010609030101010101" pitchFamily="49" charset="-122"/>
                </a:rPr>
                <a:t>地址</a:t>
              </a:r>
            </a:p>
          </p:txBody>
        </p:sp>
        <p:sp>
          <p:nvSpPr>
            <p:cNvPr id="31780" name="Text Box 21"/>
            <p:cNvSpPr txBox="1"/>
            <p:nvPr/>
          </p:nvSpPr>
          <p:spPr>
            <a:xfrm>
              <a:off x="2928" y="1017"/>
              <a:ext cx="672" cy="231"/>
            </a:xfrm>
            <a:prstGeom prst="rect">
              <a:avLst/>
            </a:prstGeom>
            <a:noFill/>
            <a:ln w="12700">
              <a:noFill/>
            </a:ln>
          </p:spPr>
          <p:txBody>
            <a:bodyPr>
              <a:spAutoFit/>
            </a:bodyPr>
            <a:lstStyle/>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  </a:t>
              </a:r>
              <a:r>
                <a:rPr lang="zh-CN" altLang="en-US" b="1" dirty="0">
                  <a:solidFill>
                    <a:srgbClr val="0000FF"/>
                  </a:solidFill>
                  <a:latin typeface="Times New Roman" panose="02020603050405020304" pitchFamily="18" charset="0"/>
                  <a:ea typeface="仿宋_GB2312" panose="02010609030101010101" pitchFamily="49" charset="-122"/>
                </a:rPr>
                <a:t>内容</a:t>
              </a:r>
            </a:p>
          </p:txBody>
        </p:sp>
        <p:sp>
          <p:nvSpPr>
            <p:cNvPr id="31781" name="Text Box 22"/>
            <p:cNvSpPr txBox="1"/>
            <p:nvPr/>
          </p:nvSpPr>
          <p:spPr>
            <a:xfrm>
              <a:off x="2352" y="1248"/>
              <a:ext cx="289" cy="1183"/>
            </a:xfrm>
            <a:prstGeom prst="rect">
              <a:avLst/>
            </a:prstGeom>
            <a:noFill/>
            <a:ln w="12700">
              <a:noFill/>
            </a:ln>
          </p:spPr>
          <p:txBody>
            <a:bodyPr>
              <a:spAutoFit/>
            </a:bodyPr>
            <a:lstStyle/>
            <a:p>
              <a:pPr>
                <a:lnSpc>
                  <a:spcPct val="130000"/>
                </a:lnSpc>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00   01    02   03   04                   </a:t>
              </a:r>
            </a:p>
          </p:txBody>
        </p:sp>
        <p:sp>
          <p:nvSpPr>
            <p:cNvPr id="31782" name="Text Box 23"/>
            <p:cNvSpPr txBox="1"/>
            <p:nvPr/>
          </p:nvSpPr>
          <p:spPr>
            <a:xfrm>
              <a:off x="2352" y="2832"/>
              <a:ext cx="336" cy="231"/>
            </a:xfrm>
            <a:prstGeom prst="rect">
              <a:avLst/>
            </a:prstGeom>
            <a:noFill/>
            <a:ln w="12700">
              <a:noFill/>
            </a:ln>
          </p:spPr>
          <p:txBody>
            <a:bodyPr>
              <a:spAutoFit/>
            </a:bodyPr>
            <a:lstStyle/>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 FF</a:t>
              </a:r>
            </a:p>
          </p:txBody>
        </p:sp>
        <p:sp>
          <p:nvSpPr>
            <p:cNvPr id="31783" name="Text Box 24"/>
            <p:cNvSpPr txBox="1"/>
            <p:nvPr/>
          </p:nvSpPr>
          <p:spPr>
            <a:xfrm>
              <a:off x="3645" y="1329"/>
              <a:ext cx="624" cy="1791"/>
            </a:xfrm>
            <a:prstGeom prst="rect">
              <a:avLst/>
            </a:prstGeom>
            <a:noFill/>
            <a:ln w="12700">
              <a:noFill/>
            </a:ln>
          </p:spPr>
          <p:txBody>
            <a:bodyPr>
              <a:spAutoFit/>
            </a:bodyPr>
            <a:lstStyle/>
            <a:p>
              <a:pPr>
                <a:spcBef>
                  <a:spcPct val="50000"/>
                </a:spcBef>
              </a:pPr>
              <a:r>
                <a:rPr lang="en-US" altLang="zh-CN" b="1" dirty="0">
                  <a:solidFill>
                    <a:srgbClr val="003300"/>
                  </a:solidFill>
                  <a:latin typeface="Times New Roman" panose="02020603050405020304" pitchFamily="18" charset="0"/>
                  <a:ea typeface="仿宋_GB2312" panose="02010609030101010101" pitchFamily="49" charset="-122"/>
                </a:rPr>
                <a:t>00</a:t>
              </a:r>
              <a:r>
                <a:rPr lang="zh-CN" altLang="en-US" b="1" dirty="0">
                  <a:solidFill>
                    <a:srgbClr val="003300"/>
                  </a:solidFill>
                  <a:latin typeface="Times New Roman" panose="02020603050405020304" pitchFamily="18" charset="0"/>
                  <a:ea typeface="仿宋_GB2312" panose="02010609030101010101" pitchFamily="49" charset="-122"/>
                </a:rPr>
                <a:t>单元</a:t>
              </a:r>
            </a:p>
            <a:p>
              <a:pPr>
                <a:spcBef>
                  <a:spcPct val="50000"/>
                </a:spcBef>
              </a:pPr>
              <a:r>
                <a:rPr lang="en-US" altLang="zh-CN" b="1" dirty="0">
                  <a:solidFill>
                    <a:srgbClr val="003300"/>
                  </a:solidFill>
                  <a:latin typeface="Times New Roman" panose="02020603050405020304" pitchFamily="18" charset="0"/>
                  <a:ea typeface="仿宋_GB2312" panose="02010609030101010101" pitchFamily="49" charset="-122"/>
                </a:rPr>
                <a:t>01</a:t>
              </a:r>
              <a:r>
                <a:rPr lang="zh-CN" altLang="en-US" b="1" dirty="0">
                  <a:solidFill>
                    <a:srgbClr val="003300"/>
                  </a:solidFill>
                  <a:latin typeface="Times New Roman" panose="02020603050405020304" pitchFamily="18" charset="0"/>
                  <a:ea typeface="仿宋_GB2312" panose="02010609030101010101" pitchFamily="49" charset="-122"/>
                </a:rPr>
                <a:t>单元</a:t>
              </a:r>
            </a:p>
            <a:p>
              <a:pPr>
                <a:spcBef>
                  <a:spcPct val="50000"/>
                </a:spcBef>
              </a:pPr>
              <a:r>
                <a:rPr lang="en-US" altLang="zh-CN" b="1" dirty="0">
                  <a:solidFill>
                    <a:srgbClr val="003300"/>
                  </a:solidFill>
                  <a:latin typeface="Times New Roman" panose="02020603050405020304" pitchFamily="18" charset="0"/>
                  <a:ea typeface="仿宋_GB2312" panose="02010609030101010101" pitchFamily="49" charset="-122"/>
                </a:rPr>
                <a:t>02</a:t>
              </a:r>
              <a:r>
                <a:rPr lang="zh-CN" altLang="en-US" b="1" dirty="0">
                  <a:solidFill>
                    <a:srgbClr val="003300"/>
                  </a:solidFill>
                  <a:latin typeface="Times New Roman" panose="02020603050405020304" pitchFamily="18" charset="0"/>
                  <a:ea typeface="仿宋_GB2312" panose="02010609030101010101" pitchFamily="49" charset="-122"/>
                </a:rPr>
                <a:t>单元</a:t>
              </a:r>
            </a:p>
            <a:p>
              <a:pPr>
                <a:spcBef>
                  <a:spcPct val="50000"/>
                </a:spcBef>
              </a:pPr>
              <a:r>
                <a:rPr lang="en-US" altLang="zh-CN" b="1" dirty="0">
                  <a:solidFill>
                    <a:srgbClr val="003300"/>
                  </a:solidFill>
                  <a:latin typeface="Times New Roman" panose="02020603050405020304" pitchFamily="18" charset="0"/>
                  <a:ea typeface="仿宋_GB2312" panose="02010609030101010101" pitchFamily="49" charset="-122"/>
                </a:rPr>
                <a:t>03</a:t>
              </a:r>
              <a:r>
                <a:rPr lang="zh-CN" altLang="en-US" b="1" dirty="0">
                  <a:solidFill>
                    <a:srgbClr val="003300"/>
                  </a:solidFill>
                  <a:latin typeface="Times New Roman" panose="02020603050405020304" pitchFamily="18" charset="0"/>
                  <a:ea typeface="仿宋_GB2312" panose="02010609030101010101" pitchFamily="49" charset="-122"/>
                </a:rPr>
                <a:t>单元</a:t>
              </a:r>
            </a:p>
            <a:p>
              <a:pPr>
                <a:spcBef>
                  <a:spcPct val="50000"/>
                </a:spcBef>
              </a:pPr>
              <a:endParaRPr lang="zh-CN" altLang="en-US" b="1" dirty="0">
                <a:solidFill>
                  <a:srgbClr val="003300"/>
                </a:solidFill>
                <a:latin typeface="Times New Roman" panose="02020603050405020304" pitchFamily="18" charset="0"/>
                <a:ea typeface="仿宋_GB2312" panose="02010609030101010101" pitchFamily="49" charset="-122"/>
              </a:endParaRPr>
            </a:p>
            <a:p>
              <a:pPr>
                <a:spcBef>
                  <a:spcPct val="50000"/>
                </a:spcBef>
              </a:pPr>
              <a:endParaRPr lang="zh-CN" altLang="en-US" b="1" dirty="0">
                <a:solidFill>
                  <a:srgbClr val="003300"/>
                </a:solidFill>
                <a:latin typeface="Times New Roman" panose="02020603050405020304" pitchFamily="18" charset="0"/>
                <a:ea typeface="仿宋_GB2312" panose="02010609030101010101" pitchFamily="49" charset="-122"/>
              </a:endParaRPr>
            </a:p>
            <a:p>
              <a:pPr>
                <a:spcBef>
                  <a:spcPct val="50000"/>
                </a:spcBef>
              </a:pPr>
              <a:r>
                <a:rPr lang="en-US" altLang="zh-CN" b="1" dirty="0">
                  <a:solidFill>
                    <a:srgbClr val="003300"/>
                  </a:solidFill>
                  <a:latin typeface="Times New Roman" panose="02020603050405020304" pitchFamily="18" charset="0"/>
                  <a:ea typeface="仿宋_GB2312" panose="02010609030101010101" pitchFamily="49" charset="-122"/>
                </a:rPr>
                <a:t>FF</a:t>
              </a:r>
              <a:r>
                <a:rPr lang="zh-CN" altLang="en-US" b="1" dirty="0">
                  <a:solidFill>
                    <a:srgbClr val="003300"/>
                  </a:solidFill>
                  <a:latin typeface="Times New Roman" panose="02020603050405020304" pitchFamily="18" charset="0"/>
                  <a:ea typeface="仿宋_GB2312" panose="02010609030101010101" pitchFamily="49" charset="-122"/>
                </a:rPr>
                <a:t>单元</a:t>
              </a:r>
            </a:p>
          </p:txBody>
        </p:sp>
        <p:sp>
          <p:nvSpPr>
            <p:cNvPr id="31784" name="Text Box 25"/>
            <p:cNvSpPr txBox="1"/>
            <p:nvPr/>
          </p:nvSpPr>
          <p:spPr>
            <a:xfrm>
              <a:off x="2880" y="1296"/>
              <a:ext cx="720" cy="1791"/>
            </a:xfrm>
            <a:prstGeom prst="rect">
              <a:avLst/>
            </a:prstGeom>
            <a:noFill/>
            <a:ln w="12700">
              <a:noFill/>
            </a:ln>
          </p:spPr>
          <p:txBody>
            <a:bodyPr>
              <a:spAutoFit/>
            </a:bodyPr>
            <a:lstStyle/>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11010011</a:t>
              </a:r>
            </a:p>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10100010</a:t>
              </a:r>
            </a:p>
            <a:p>
              <a:pPr>
                <a:spcBef>
                  <a:spcPct val="50000"/>
                </a:spcBef>
              </a:pPr>
              <a:endParaRPr lang="en-US" altLang="zh-CN" b="1" dirty="0">
                <a:solidFill>
                  <a:srgbClr val="0000FF"/>
                </a:solidFill>
                <a:latin typeface="Times New Roman" panose="02020603050405020304" pitchFamily="18" charset="0"/>
                <a:ea typeface="仿宋_GB2312" panose="02010609030101010101" pitchFamily="49" charset="-122"/>
              </a:endParaRPr>
            </a:p>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10011101</a:t>
              </a:r>
            </a:p>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     :</a:t>
              </a:r>
            </a:p>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     :</a:t>
              </a:r>
            </a:p>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11100001</a:t>
              </a:r>
            </a:p>
          </p:txBody>
        </p:sp>
        <p:sp>
          <p:nvSpPr>
            <p:cNvPr id="31785" name="Line 26"/>
            <p:cNvSpPr/>
            <p:nvPr/>
          </p:nvSpPr>
          <p:spPr>
            <a:xfrm>
              <a:off x="1104" y="1200"/>
              <a:ext cx="0" cy="1152"/>
            </a:xfrm>
            <a:prstGeom prst="line">
              <a:avLst/>
            </a:prstGeom>
            <a:ln w="76200" cap="flat" cmpd="tri">
              <a:solidFill>
                <a:srgbClr val="993300"/>
              </a:solidFill>
              <a:prstDash val="solid"/>
              <a:headEnd type="none" w="med" len="med"/>
              <a:tailEnd type="none" w="med" len="med"/>
            </a:ln>
          </p:spPr>
        </p:sp>
        <p:sp>
          <p:nvSpPr>
            <p:cNvPr id="31786" name="Line 27"/>
            <p:cNvSpPr/>
            <p:nvPr/>
          </p:nvSpPr>
          <p:spPr>
            <a:xfrm>
              <a:off x="1104" y="2352"/>
              <a:ext cx="768" cy="0"/>
            </a:xfrm>
            <a:prstGeom prst="line">
              <a:avLst/>
            </a:prstGeom>
            <a:ln w="76200" cap="flat" cmpd="tri">
              <a:solidFill>
                <a:srgbClr val="800000"/>
              </a:solidFill>
              <a:prstDash val="solid"/>
              <a:headEnd type="none" w="med" len="med"/>
              <a:tailEnd type="triangle" w="med" len="med"/>
            </a:ln>
          </p:spPr>
        </p:sp>
        <p:sp>
          <p:nvSpPr>
            <p:cNvPr id="31787" name="Text Box 28"/>
            <p:cNvSpPr txBox="1"/>
            <p:nvPr/>
          </p:nvSpPr>
          <p:spPr>
            <a:xfrm>
              <a:off x="1104" y="2400"/>
              <a:ext cx="480" cy="231"/>
            </a:xfrm>
            <a:prstGeom prst="rect">
              <a:avLst/>
            </a:prstGeom>
            <a:noFill/>
            <a:ln w="12700">
              <a:noFill/>
            </a:ln>
          </p:spPr>
          <p:txBody>
            <a:bodyPr>
              <a:spAutoFit/>
            </a:bodyPr>
            <a:lstStyle/>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AB</a:t>
              </a:r>
            </a:p>
          </p:txBody>
        </p:sp>
        <p:sp>
          <p:nvSpPr>
            <p:cNvPr id="31788" name="Line 29"/>
            <p:cNvSpPr/>
            <p:nvPr/>
          </p:nvSpPr>
          <p:spPr>
            <a:xfrm>
              <a:off x="4608" y="1008"/>
              <a:ext cx="0" cy="1440"/>
            </a:xfrm>
            <a:prstGeom prst="line">
              <a:avLst/>
            </a:prstGeom>
            <a:ln w="76200" cap="flat" cmpd="tri">
              <a:solidFill>
                <a:srgbClr val="003300"/>
              </a:solidFill>
              <a:prstDash val="solid"/>
              <a:headEnd type="none" w="med" len="med"/>
              <a:tailEnd type="none" w="med" len="med"/>
            </a:ln>
          </p:spPr>
        </p:sp>
        <p:sp>
          <p:nvSpPr>
            <p:cNvPr id="31789" name="Line 30"/>
            <p:cNvSpPr/>
            <p:nvPr/>
          </p:nvSpPr>
          <p:spPr>
            <a:xfrm flipH="1">
              <a:off x="3648" y="2448"/>
              <a:ext cx="960" cy="0"/>
            </a:xfrm>
            <a:prstGeom prst="line">
              <a:avLst/>
            </a:prstGeom>
            <a:ln w="76200" cap="flat" cmpd="tri">
              <a:solidFill>
                <a:srgbClr val="003300"/>
              </a:solidFill>
              <a:prstDash val="solid"/>
              <a:headEnd type="none" w="med" len="med"/>
              <a:tailEnd type="triangle" w="med" len="med"/>
            </a:ln>
          </p:spPr>
        </p:sp>
        <p:sp>
          <p:nvSpPr>
            <p:cNvPr id="31790" name="Text Box 31"/>
            <p:cNvSpPr txBox="1"/>
            <p:nvPr/>
          </p:nvSpPr>
          <p:spPr>
            <a:xfrm>
              <a:off x="4128" y="2448"/>
              <a:ext cx="576" cy="231"/>
            </a:xfrm>
            <a:prstGeom prst="rect">
              <a:avLst/>
            </a:prstGeom>
            <a:noFill/>
            <a:ln w="12700">
              <a:noFill/>
            </a:ln>
          </p:spPr>
          <p:txBody>
            <a:bodyPr>
              <a:spAutoFit/>
            </a:bodyPr>
            <a:lstStyle/>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DB</a:t>
              </a:r>
            </a:p>
          </p:txBody>
        </p:sp>
        <p:sp>
          <p:nvSpPr>
            <p:cNvPr id="156704" name="Rectangle 32"/>
            <p:cNvSpPr>
              <a:spLocks noChangeArrowheads="1"/>
            </p:cNvSpPr>
            <p:nvPr/>
          </p:nvSpPr>
          <p:spPr bwMode="auto">
            <a:xfrm>
              <a:off x="1824" y="3388"/>
              <a:ext cx="528" cy="231"/>
            </a:xfrm>
            <a:prstGeom prst="rect">
              <a:avLst/>
            </a:prstGeom>
            <a:solidFill>
              <a:srgbClr val="FF99CC"/>
            </a:solidFill>
            <a:ln w="12700">
              <a:noFill/>
              <a:miter lim="800000"/>
            </a:ln>
            <a:effectLst>
              <a:outerShdw dist="35921" dir="2700000" algn="ctr" rotWithShape="0">
                <a:srgbClr val="808080"/>
              </a:outerShdw>
            </a:effec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仿宋_GB2312" panose="02010609030101010101" pitchFamily="49" charset="-122"/>
                  <a:cs typeface="+mn-cs"/>
                </a:rPr>
                <a:t>控制</a:t>
              </a:r>
            </a:p>
          </p:txBody>
        </p:sp>
        <p:sp>
          <p:nvSpPr>
            <p:cNvPr id="31792" name="Line 33"/>
            <p:cNvSpPr/>
            <p:nvPr/>
          </p:nvSpPr>
          <p:spPr>
            <a:xfrm>
              <a:off x="816" y="3504"/>
              <a:ext cx="1008" cy="0"/>
            </a:xfrm>
            <a:prstGeom prst="line">
              <a:avLst/>
            </a:prstGeom>
            <a:ln w="76200" cap="flat" cmpd="tri">
              <a:solidFill>
                <a:srgbClr val="0000FF"/>
              </a:solidFill>
              <a:prstDash val="solid"/>
              <a:headEnd type="none" w="med" len="med"/>
              <a:tailEnd type="triangle" w="med" len="med"/>
            </a:ln>
          </p:spPr>
        </p:sp>
        <p:sp>
          <p:nvSpPr>
            <p:cNvPr id="31793" name="Line 34"/>
            <p:cNvSpPr/>
            <p:nvPr/>
          </p:nvSpPr>
          <p:spPr>
            <a:xfrm>
              <a:off x="2350" y="3504"/>
              <a:ext cx="816" cy="0"/>
            </a:xfrm>
            <a:prstGeom prst="line">
              <a:avLst/>
            </a:prstGeom>
            <a:ln w="28575" cap="flat" cmpd="sng">
              <a:solidFill>
                <a:srgbClr val="993300"/>
              </a:solidFill>
              <a:prstDash val="solid"/>
              <a:headEnd type="none" w="med" len="med"/>
              <a:tailEnd type="none" w="med" len="med"/>
            </a:ln>
          </p:spPr>
        </p:sp>
        <p:sp>
          <p:nvSpPr>
            <p:cNvPr id="31794" name="Line 35"/>
            <p:cNvSpPr/>
            <p:nvPr/>
          </p:nvSpPr>
          <p:spPr>
            <a:xfrm flipV="1">
              <a:off x="3168" y="3120"/>
              <a:ext cx="0" cy="384"/>
            </a:xfrm>
            <a:prstGeom prst="line">
              <a:avLst/>
            </a:prstGeom>
            <a:ln w="28575" cap="flat" cmpd="sng">
              <a:solidFill>
                <a:srgbClr val="993300"/>
              </a:solidFill>
              <a:prstDash val="solid"/>
              <a:headEnd type="none" w="med" len="med"/>
              <a:tailEnd type="triangle" w="med" len="med"/>
            </a:ln>
          </p:spPr>
        </p:sp>
        <p:sp>
          <p:nvSpPr>
            <p:cNvPr id="31795" name="Text Box 36"/>
            <p:cNvSpPr txBox="1"/>
            <p:nvPr/>
          </p:nvSpPr>
          <p:spPr>
            <a:xfrm>
              <a:off x="1008" y="3513"/>
              <a:ext cx="576" cy="231"/>
            </a:xfrm>
            <a:prstGeom prst="rect">
              <a:avLst/>
            </a:prstGeom>
            <a:noFill/>
            <a:ln w="12700">
              <a:noFill/>
            </a:ln>
          </p:spPr>
          <p:txBody>
            <a:bodyPr>
              <a:spAutoFit/>
            </a:bodyPr>
            <a:lstStyle/>
            <a:p>
              <a:pPr>
                <a:spcBef>
                  <a:spcPct val="50000"/>
                </a:spcBef>
              </a:pPr>
              <a:r>
                <a:rPr lang="en-US" altLang="zh-CN" b="1" dirty="0">
                  <a:solidFill>
                    <a:srgbClr val="0000FF"/>
                  </a:solidFill>
                  <a:latin typeface="Times New Roman" panose="02020603050405020304" pitchFamily="18" charset="0"/>
                  <a:ea typeface="仿宋_GB2312" panose="02010609030101010101" pitchFamily="49" charset="-122"/>
                </a:rPr>
                <a:t>CB</a:t>
              </a:r>
            </a:p>
          </p:txBody>
        </p:sp>
      </p:grpSp>
      <p:sp>
        <p:nvSpPr>
          <p:cNvPr id="31749" name="AutoShape 37">
            <a:hlinkClick r:id="rId2" action="ppaction://hlinksldjump"/>
          </p:cNvPr>
          <p:cNvSpPr/>
          <p:nvPr/>
        </p:nvSpPr>
        <p:spPr>
          <a:xfrm>
            <a:off x="8609013" y="6481763"/>
            <a:ext cx="434975" cy="260350"/>
          </a:xfrm>
          <a:prstGeom prst="actionButtonBeginning">
            <a:avLst/>
          </a:prstGeom>
          <a:solidFill>
            <a:srgbClr val="B2B2B2"/>
          </a:solidFill>
          <a:ln w="12700" cap="flat" cmpd="sng">
            <a:solidFill>
              <a:srgbClr val="5F5F5F"/>
            </a:solidFill>
            <a:prstDash val="solid"/>
            <a:miter/>
            <a:headEnd type="none" w="med" len="med"/>
            <a:tailEnd type="none" w="med" len="med"/>
          </a:ln>
        </p:spPr>
        <p:txBody>
          <a:bodyPr wrap="none" anchor="ctr" anchorCtr="0">
            <a:spAutoFit/>
          </a:bodyPr>
          <a:lstStyle/>
          <a:p>
            <a:endParaRPr lang="zh-CN" altLang="en-US" dirty="0">
              <a:latin typeface="Arial" panose="020B0604020202020204" pitchFamily="34" charset="0"/>
            </a:endParaRPr>
          </a:p>
        </p:txBody>
      </p:sp>
      <p:sp>
        <p:nvSpPr>
          <p:cNvPr id="31750" name="Rectangle 38"/>
          <p:cNvSpPr/>
          <p:nvPr/>
        </p:nvSpPr>
        <p:spPr>
          <a:xfrm>
            <a:off x="2595563" y="5889625"/>
            <a:ext cx="4103687" cy="457200"/>
          </a:xfrm>
          <a:prstGeom prst="rect">
            <a:avLst/>
          </a:prstGeom>
          <a:noFill/>
          <a:ln w="12700">
            <a:noFill/>
          </a:ln>
        </p:spPr>
        <p:txBody>
          <a:bodyPr>
            <a:spAutoFit/>
          </a:bodyPr>
          <a:lstStyle/>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1-2a  </a:t>
            </a:r>
            <a:r>
              <a:rPr lang="zh-CN" altLang="en-US" sz="2400" b="1" dirty="0">
                <a:latin typeface="Times New Roman" panose="02020603050405020304" pitchFamily="18" charset="0"/>
              </a:rPr>
              <a:t>内存储器的结构</a:t>
            </a:r>
          </a:p>
        </p:txBody>
      </p:sp>
      <p:grpSp>
        <p:nvGrpSpPr>
          <p:cNvPr id="3" name="Group 39"/>
          <p:cNvGrpSpPr/>
          <p:nvPr/>
        </p:nvGrpSpPr>
        <p:grpSpPr>
          <a:xfrm>
            <a:off x="952500" y="3155950"/>
            <a:ext cx="2019300" cy="1466850"/>
            <a:chOff x="600" y="1988"/>
            <a:chExt cx="1320" cy="924"/>
          </a:xfrm>
        </p:grpSpPr>
        <p:sp>
          <p:nvSpPr>
            <p:cNvPr id="31762" name="AutoShape 40"/>
            <p:cNvSpPr/>
            <p:nvPr/>
          </p:nvSpPr>
          <p:spPr>
            <a:xfrm>
              <a:off x="648" y="2234"/>
              <a:ext cx="1272" cy="56"/>
            </a:xfrm>
            <a:prstGeom prst="rightArrow">
              <a:avLst>
                <a:gd name="adj1" fmla="val 50000"/>
                <a:gd name="adj2" fmla="val 567857"/>
              </a:avLst>
            </a:prstGeom>
            <a:solidFill>
              <a:srgbClr val="000000"/>
            </a:solidFill>
            <a:ln w="12700" cap="flat" cmpd="sng">
              <a:solidFill>
                <a:srgbClr val="800000"/>
              </a:solidFill>
              <a:prstDash val="solid"/>
              <a:miter/>
              <a:headEnd type="none" w="med" len="med"/>
              <a:tailEnd type="none" w="med" len="med"/>
            </a:ln>
          </p:spPr>
          <p:txBody>
            <a:bodyPr anchor="ctr" anchorCtr="0">
              <a:spAutoFit/>
            </a:bodyPr>
            <a:lstStyle/>
            <a:p>
              <a:endParaRPr lang="zh-CN" altLang="en-US" dirty="0">
                <a:latin typeface="Arial" panose="020B0604020202020204" pitchFamily="34" charset="0"/>
              </a:endParaRPr>
            </a:p>
          </p:txBody>
        </p:sp>
        <p:sp>
          <p:nvSpPr>
            <p:cNvPr id="31763" name="Text Box 41"/>
            <p:cNvSpPr txBox="1"/>
            <p:nvPr/>
          </p:nvSpPr>
          <p:spPr>
            <a:xfrm>
              <a:off x="600" y="1988"/>
              <a:ext cx="504" cy="924"/>
            </a:xfrm>
            <a:prstGeom prst="rect">
              <a:avLst/>
            </a:prstGeom>
            <a:noFill/>
            <a:ln w="12700">
              <a:noFill/>
            </a:ln>
          </p:spPr>
          <p:txBody>
            <a:bodyPr>
              <a:spAutoFit/>
            </a:bodyPr>
            <a:lstStyle/>
            <a:p>
              <a:pPr>
                <a:spcBef>
                  <a:spcPct val="50000"/>
                </a:spcBef>
              </a:pPr>
              <a:r>
                <a:rPr lang="zh-CN" altLang="en-US" b="1" dirty="0">
                  <a:latin typeface="Arial" panose="020B0604020202020204" pitchFamily="34" charset="0"/>
                  <a:ea typeface="黑体" panose="02010609060101010101" pitchFamily="49" charset="-122"/>
                </a:rPr>
                <a:t>地址</a:t>
              </a:r>
            </a:p>
            <a:p>
              <a:pPr>
                <a:spcBef>
                  <a:spcPct val="50000"/>
                </a:spcBef>
              </a:pPr>
              <a:r>
                <a:rPr lang="zh-CN" altLang="en-US" b="1" dirty="0">
                  <a:latin typeface="Arial" panose="020B0604020202020204" pitchFamily="34" charset="0"/>
                  <a:ea typeface="黑体" panose="02010609060101010101" pitchFamily="49" charset="-122"/>
                </a:rPr>
                <a:t>信号</a:t>
              </a:r>
            </a:p>
            <a:p>
              <a:pPr>
                <a:spcBef>
                  <a:spcPct val="50000"/>
                </a:spcBef>
              </a:pPr>
              <a:r>
                <a:rPr lang="en-US" altLang="zh-CN" b="1" dirty="0">
                  <a:latin typeface="Arial" panose="020B0604020202020204" pitchFamily="34" charset="0"/>
                  <a:ea typeface="黑体" panose="02010609060101010101" pitchFamily="49" charset="-122"/>
                </a:rPr>
                <a:t>00000010</a:t>
              </a:r>
            </a:p>
          </p:txBody>
        </p:sp>
      </p:grpSp>
      <p:grpSp>
        <p:nvGrpSpPr>
          <p:cNvPr id="4" name="Group 42"/>
          <p:cNvGrpSpPr/>
          <p:nvPr/>
        </p:nvGrpSpPr>
        <p:grpSpPr>
          <a:xfrm>
            <a:off x="895350" y="5021263"/>
            <a:ext cx="2076450" cy="1604962"/>
            <a:chOff x="564" y="3163"/>
            <a:chExt cx="1308" cy="1011"/>
          </a:xfrm>
        </p:grpSpPr>
        <p:sp>
          <p:nvSpPr>
            <p:cNvPr id="31760" name="AutoShape 43"/>
            <p:cNvSpPr/>
            <p:nvPr/>
          </p:nvSpPr>
          <p:spPr>
            <a:xfrm>
              <a:off x="600" y="3386"/>
              <a:ext cx="1272" cy="56"/>
            </a:xfrm>
            <a:prstGeom prst="rightArrow">
              <a:avLst>
                <a:gd name="adj1" fmla="val 50000"/>
                <a:gd name="adj2" fmla="val 567857"/>
              </a:avLst>
            </a:prstGeom>
            <a:solidFill>
              <a:srgbClr val="000000"/>
            </a:solidFill>
            <a:ln w="12700" cap="flat" cmpd="sng">
              <a:solidFill>
                <a:srgbClr val="800000"/>
              </a:solidFill>
              <a:prstDash val="solid"/>
              <a:miter/>
              <a:headEnd type="none" w="med" len="med"/>
              <a:tailEnd type="none" w="med" len="med"/>
            </a:ln>
          </p:spPr>
          <p:txBody>
            <a:bodyPr anchor="ctr" anchorCtr="0">
              <a:spAutoFit/>
            </a:bodyPr>
            <a:lstStyle/>
            <a:p>
              <a:endParaRPr lang="zh-CN" altLang="en-US" dirty="0">
                <a:latin typeface="Arial" panose="020B0604020202020204" pitchFamily="34" charset="0"/>
              </a:endParaRPr>
            </a:p>
          </p:txBody>
        </p:sp>
        <p:sp>
          <p:nvSpPr>
            <p:cNvPr id="31761" name="Text Box 44"/>
            <p:cNvSpPr txBox="1"/>
            <p:nvPr/>
          </p:nvSpPr>
          <p:spPr>
            <a:xfrm>
              <a:off x="564" y="3163"/>
              <a:ext cx="504" cy="1011"/>
            </a:xfrm>
            <a:prstGeom prst="rect">
              <a:avLst/>
            </a:prstGeom>
            <a:noFill/>
            <a:ln w="12700">
              <a:noFill/>
            </a:ln>
          </p:spPr>
          <p:txBody>
            <a:bodyPr>
              <a:spAutoFit/>
            </a:bodyPr>
            <a:lstStyle/>
            <a:p>
              <a:pPr>
                <a:spcBef>
                  <a:spcPct val="50000"/>
                </a:spcBef>
              </a:pPr>
              <a:r>
                <a:rPr lang="zh-CN" altLang="en-US" b="1" dirty="0">
                  <a:latin typeface="Arial" panose="020B0604020202020204" pitchFamily="34" charset="0"/>
                  <a:ea typeface="黑体" panose="02010609060101010101" pitchFamily="49" charset="-122"/>
                </a:rPr>
                <a:t>控制</a:t>
              </a:r>
            </a:p>
            <a:p>
              <a:pPr>
                <a:spcBef>
                  <a:spcPct val="50000"/>
                </a:spcBef>
              </a:pPr>
              <a:r>
                <a:rPr lang="zh-CN" altLang="en-US" b="1" dirty="0">
                  <a:latin typeface="Arial" panose="020B0604020202020204" pitchFamily="34" charset="0"/>
                  <a:ea typeface="黑体" panose="02010609060101010101" pitchFamily="49" charset="-122"/>
                </a:rPr>
                <a:t>信号</a:t>
              </a:r>
            </a:p>
            <a:p>
              <a:pPr>
                <a:spcBef>
                  <a:spcPct val="50000"/>
                </a:spcBef>
              </a:pPr>
              <a:r>
                <a:rPr lang="en-US" altLang="zh-CN" b="1" dirty="0">
                  <a:latin typeface="Arial" panose="020B0604020202020204" pitchFamily="34" charset="0"/>
                  <a:ea typeface="黑体" panose="02010609060101010101" pitchFamily="49" charset="-122"/>
                </a:rPr>
                <a:t>WR</a:t>
              </a:r>
            </a:p>
            <a:p>
              <a:pPr>
                <a:spcBef>
                  <a:spcPct val="50000"/>
                </a:spcBef>
              </a:pPr>
              <a:r>
                <a:rPr lang="en-US" altLang="zh-CN" b="1" dirty="0">
                  <a:latin typeface="Arial" panose="020B0604020202020204" pitchFamily="34" charset="0"/>
                  <a:ea typeface="黑体" panose="02010609060101010101" pitchFamily="49" charset="-122"/>
                </a:rPr>
                <a:t>0</a:t>
              </a:r>
            </a:p>
          </p:txBody>
        </p:sp>
      </p:grpSp>
      <p:grpSp>
        <p:nvGrpSpPr>
          <p:cNvPr id="5" name="Group 45"/>
          <p:cNvGrpSpPr/>
          <p:nvPr/>
        </p:nvGrpSpPr>
        <p:grpSpPr>
          <a:xfrm>
            <a:off x="5791200" y="3330575"/>
            <a:ext cx="2476500" cy="1466850"/>
            <a:chOff x="3648" y="2098"/>
            <a:chExt cx="1560" cy="924"/>
          </a:xfrm>
        </p:grpSpPr>
        <p:sp>
          <p:nvSpPr>
            <p:cNvPr id="31758" name="AutoShape 46"/>
            <p:cNvSpPr/>
            <p:nvPr/>
          </p:nvSpPr>
          <p:spPr>
            <a:xfrm flipH="1">
              <a:off x="3648" y="2342"/>
              <a:ext cx="1480" cy="56"/>
            </a:xfrm>
            <a:prstGeom prst="rightArrow">
              <a:avLst>
                <a:gd name="adj1" fmla="val 50000"/>
                <a:gd name="adj2" fmla="val 660714"/>
              </a:avLst>
            </a:prstGeom>
            <a:solidFill>
              <a:srgbClr val="000000"/>
            </a:solidFill>
            <a:ln w="12700" cap="flat" cmpd="sng">
              <a:solidFill>
                <a:srgbClr val="800000"/>
              </a:solidFill>
              <a:prstDash val="solid"/>
              <a:miter/>
              <a:headEnd type="none" w="med" len="med"/>
              <a:tailEnd type="none" w="med" len="med"/>
            </a:ln>
          </p:spPr>
          <p:txBody>
            <a:bodyPr anchor="ctr" anchorCtr="0">
              <a:spAutoFit/>
            </a:bodyPr>
            <a:lstStyle/>
            <a:p>
              <a:endParaRPr lang="zh-CN" altLang="en-US" dirty="0">
                <a:latin typeface="Arial" panose="020B0604020202020204" pitchFamily="34" charset="0"/>
              </a:endParaRPr>
            </a:p>
          </p:txBody>
        </p:sp>
        <p:sp>
          <p:nvSpPr>
            <p:cNvPr id="31759" name="Text Box 47"/>
            <p:cNvSpPr txBox="1"/>
            <p:nvPr/>
          </p:nvSpPr>
          <p:spPr>
            <a:xfrm>
              <a:off x="4704" y="2098"/>
              <a:ext cx="504" cy="924"/>
            </a:xfrm>
            <a:prstGeom prst="rect">
              <a:avLst/>
            </a:prstGeom>
            <a:noFill/>
            <a:ln w="12700">
              <a:noFill/>
            </a:ln>
          </p:spPr>
          <p:txBody>
            <a:bodyPr>
              <a:spAutoFit/>
            </a:bodyPr>
            <a:lstStyle/>
            <a:p>
              <a:pPr>
                <a:spcBef>
                  <a:spcPct val="50000"/>
                </a:spcBef>
              </a:pPr>
              <a:r>
                <a:rPr lang="zh-CN" altLang="en-US" b="1" dirty="0">
                  <a:latin typeface="Arial" panose="020B0604020202020204" pitchFamily="34" charset="0"/>
                  <a:ea typeface="黑体" panose="02010609060101010101" pitchFamily="49" charset="-122"/>
                </a:rPr>
                <a:t>数据</a:t>
              </a:r>
            </a:p>
            <a:p>
              <a:pPr>
                <a:spcBef>
                  <a:spcPct val="50000"/>
                </a:spcBef>
              </a:pPr>
              <a:r>
                <a:rPr lang="zh-CN" altLang="en-US" b="1" dirty="0">
                  <a:latin typeface="Arial" panose="020B0604020202020204" pitchFamily="34" charset="0"/>
                  <a:ea typeface="黑体" panose="02010609060101010101" pitchFamily="49" charset="-122"/>
                </a:rPr>
                <a:t>信号</a:t>
              </a:r>
            </a:p>
            <a:p>
              <a:pPr>
                <a:spcBef>
                  <a:spcPct val="50000"/>
                </a:spcBef>
              </a:pPr>
              <a:r>
                <a:rPr lang="en-US" altLang="zh-CN" b="1" dirty="0">
                  <a:solidFill>
                    <a:srgbClr val="0000FF"/>
                  </a:solidFill>
                  <a:latin typeface="Arial" panose="020B0604020202020204" pitchFamily="34" charset="0"/>
                </a:rPr>
                <a:t>00100110</a:t>
              </a:r>
            </a:p>
          </p:txBody>
        </p:sp>
      </p:grpSp>
      <p:sp>
        <p:nvSpPr>
          <p:cNvPr id="31754" name="Line 48"/>
          <p:cNvSpPr/>
          <p:nvPr/>
        </p:nvSpPr>
        <p:spPr>
          <a:xfrm>
            <a:off x="977900" y="5889625"/>
            <a:ext cx="342900" cy="0"/>
          </a:xfrm>
          <a:prstGeom prst="line">
            <a:avLst/>
          </a:prstGeom>
          <a:ln w="38100" cap="flat" cmpd="sng">
            <a:solidFill>
              <a:schemeClr val="tx1"/>
            </a:solidFill>
            <a:prstDash val="solid"/>
            <a:headEnd type="none" w="med" len="med"/>
            <a:tailEnd type="none" w="med" len="med"/>
          </a:ln>
        </p:spPr>
      </p:sp>
      <p:sp>
        <p:nvSpPr>
          <p:cNvPr id="156721" name="Rectangle 49"/>
          <p:cNvSpPr/>
          <p:nvPr/>
        </p:nvSpPr>
        <p:spPr>
          <a:xfrm>
            <a:off x="3721100" y="2625725"/>
            <a:ext cx="438150" cy="366713"/>
          </a:xfrm>
          <a:prstGeom prst="rect">
            <a:avLst/>
          </a:prstGeom>
          <a:noFill/>
          <a:ln w="12700">
            <a:noFill/>
          </a:ln>
        </p:spPr>
        <p:txBody>
          <a:bodyPr wrap="none">
            <a:spAutoFit/>
          </a:bodyPr>
          <a:lstStyle/>
          <a:p>
            <a:r>
              <a:rPr lang="en-US" altLang="zh-CN" b="1" dirty="0">
                <a:solidFill>
                  <a:srgbClr val="800000"/>
                </a:solidFill>
                <a:latin typeface="Arial" panose="020B0604020202020204" pitchFamily="34" charset="0"/>
              </a:rPr>
              <a:t>02</a:t>
            </a:r>
          </a:p>
        </p:txBody>
      </p:sp>
      <p:sp>
        <p:nvSpPr>
          <p:cNvPr id="156722" name="Rectangle 50"/>
          <p:cNvSpPr/>
          <p:nvPr/>
        </p:nvSpPr>
        <p:spPr>
          <a:xfrm>
            <a:off x="4514850" y="2676525"/>
            <a:ext cx="1200150" cy="366713"/>
          </a:xfrm>
          <a:prstGeom prst="rect">
            <a:avLst/>
          </a:prstGeom>
          <a:noFill/>
          <a:ln w="12700">
            <a:noFill/>
          </a:ln>
        </p:spPr>
        <p:txBody>
          <a:bodyPr wrap="none">
            <a:spAutoFit/>
          </a:bodyPr>
          <a:lstStyle/>
          <a:p>
            <a:r>
              <a:rPr lang="en-US" altLang="zh-CN" b="1" dirty="0">
                <a:solidFill>
                  <a:srgbClr val="003300"/>
                </a:solidFill>
                <a:latin typeface="Arial" panose="020B0604020202020204" pitchFamily="34" charset="0"/>
              </a:rPr>
              <a:t>00100110</a:t>
            </a:r>
          </a:p>
        </p:txBody>
      </p:sp>
      <p:sp>
        <p:nvSpPr>
          <p:cNvPr id="31757" name="Rectangle 51"/>
          <p:cNvSpPr/>
          <p:nvPr/>
        </p:nvSpPr>
        <p:spPr>
          <a:xfrm>
            <a:off x="5715000" y="790575"/>
            <a:ext cx="2770188" cy="366713"/>
          </a:xfrm>
          <a:prstGeom prst="rect">
            <a:avLst/>
          </a:prstGeom>
          <a:noFill/>
          <a:ln w="12700">
            <a:noFill/>
          </a:ln>
        </p:spPr>
        <p:txBody>
          <a:bodyPr wrap="none">
            <a:spAutoFit/>
          </a:bodyPr>
          <a:lstStyle/>
          <a:p>
            <a:r>
              <a:rPr lang="zh-CN" altLang="en-US" b="1" dirty="0">
                <a:solidFill>
                  <a:schemeClr val="hlink"/>
                </a:solidFill>
                <a:latin typeface="Arial" panose="020B0604020202020204" pitchFamily="34" charset="0"/>
              </a:rPr>
              <a:t>例</a:t>
            </a:r>
            <a:r>
              <a:rPr lang="en-US" altLang="zh-CN" b="1" dirty="0">
                <a:solidFill>
                  <a:schemeClr val="hlink"/>
                </a:solidFill>
                <a:latin typeface="Arial" panose="020B0604020202020204" pitchFamily="34" charset="0"/>
              </a:rPr>
              <a:t>:</a:t>
            </a:r>
            <a:r>
              <a:rPr lang="zh-CN" altLang="en-US" b="1" dirty="0">
                <a:solidFill>
                  <a:schemeClr val="hlink"/>
                </a:solidFill>
                <a:latin typeface="Arial" panose="020B0604020202020204" pitchFamily="34" charset="0"/>
                <a:sym typeface="Wingdings" panose="05000000000000000000" pitchFamily="2" charset="2"/>
              </a:rPr>
              <a:t>（</a:t>
            </a:r>
            <a:r>
              <a:rPr lang="en-US" altLang="zh-CN" b="1" dirty="0">
                <a:solidFill>
                  <a:schemeClr val="hlink"/>
                </a:solidFill>
                <a:latin typeface="Arial" panose="020B0604020202020204" pitchFamily="34" charset="0"/>
                <a:sym typeface="Wingdings" panose="05000000000000000000" pitchFamily="2" charset="2"/>
              </a:rPr>
              <a:t>02h</a:t>
            </a:r>
            <a:r>
              <a:rPr lang="zh-CN" altLang="en-US" b="1" dirty="0">
                <a:solidFill>
                  <a:schemeClr val="hlink"/>
                </a:solidFill>
                <a:latin typeface="Arial" panose="020B0604020202020204" pitchFamily="34" charset="0"/>
                <a:sym typeface="Wingdings" panose="05000000000000000000" pitchFamily="2" charset="2"/>
              </a:rPr>
              <a:t>）</a:t>
            </a:r>
            <a:r>
              <a:rPr lang="en-US" altLang="zh-CN" b="1" dirty="0">
                <a:solidFill>
                  <a:schemeClr val="hlink"/>
                </a:solidFill>
                <a:latin typeface="Arial" panose="020B0604020202020204" pitchFamily="34" charset="0"/>
                <a:sym typeface="Wingdings" panose="05000000000000000000" pitchFamily="2" charset="2"/>
              </a:rPr>
              <a:t>00100110B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6721">
                                            <p:txEl>
                                              <p:pRg st="0" end="0"/>
                                            </p:txEl>
                                          </p:spTgt>
                                        </p:tgtEl>
                                        <p:attrNameLst>
                                          <p:attrName>style.visibility</p:attrName>
                                        </p:attrNameLst>
                                      </p:cBhvr>
                                      <p:to>
                                        <p:strVal val="visible"/>
                                      </p:to>
                                    </p:set>
                                    <p:animEffect transition="in" filter="fade">
                                      <p:cBhvr>
                                        <p:cTn id="13" dur="2000"/>
                                        <p:tgtEl>
                                          <p:spTgt spid="15672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6722"/>
                                        </p:tgtEl>
                                        <p:attrNameLst>
                                          <p:attrName>style.visibility</p:attrName>
                                        </p:attrNameLst>
                                      </p:cBhvr>
                                      <p:to>
                                        <p:strVal val="visible"/>
                                      </p:to>
                                    </p:set>
                                    <p:animEffect transition="in" filter="fade">
                                      <p:cBhvr>
                                        <p:cTn id="30" dur="2000"/>
                                        <p:tgtEl>
                                          <p:spTgt spid="156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p:nvPr/>
        </p:nvSpPr>
        <p:spPr>
          <a:xfrm>
            <a:off x="107950" y="693738"/>
            <a:ext cx="9036050" cy="931862"/>
          </a:xfrm>
          <a:prstGeom prst="rect">
            <a:avLst/>
          </a:prstGeom>
          <a:noFill/>
          <a:ln w="12700">
            <a:noFill/>
          </a:ln>
        </p:spPr>
        <p:txBody>
          <a:bodyPr>
            <a:spAutoFit/>
          </a:bodyPr>
          <a:lstStyle/>
          <a:p>
            <a:pPr>
              <a:spcBef>
                <a:spcPct val="50000"/>
              </a:spcBef>
            </a:pPr>
            <a:r>
              <a:rPr lang="zh-CN" altLang="en-US" sz="2800" b="1" dirty="0">
                <a:solidFill>
                  <a:srgbClr val="FF3399"/>
                </a:solidFill>
                <a:latin typeface="Times New Roman" panose="02020603050405020304" pitchFamily="18" charset="0"/>
              </a:rPr>
              <a:t>任务：</a:t>
            </a:r>
            <a:r>
              <a:rPr lang="zh-CN" altLang="en-US" b="1" dirty="0">
                <a:latin typeface="Times New Roman" panose="02020603050405020304" pitchFamily="18" charset="0"/>
              </a:rPr>
              <a:t>从应用角度出发，掌握微机组成原理、工作过程，软硬件设计方法， </a:t>
            </a:r>
          </a:p>
          <a:p>
            <a:pPr>
              <a:spcBef>
                <a:spcPct val="50000"/>
              </a:spcBef>
            </a:pPr>
            <a:r>
              <a:rPr lang="zh-CN" altLang="en-US" b="1" dirty="0">
                <a:latin typeface="Times New Roman" panose="02020603050405020304" pitchFamily="18" charset="0"/>
              </a:rPr>
              <a:t>                   学会设计和分析微机应用系统的方法。</a:t>
            </a:r>
          </a:p>
        </p:txBody>
      </p:sp>
      <p:sp>
        <p:nvSpPr>
          <p:cNvPr id="153603" name="Rectangle 3"/>
          <p:cNvSpPr/>
          <p:nvPr/>
        </p:nvSpPr>
        <p:spPr>
          <a:xfrm>
            <a:off x="107950" y="1757363"/>
            <a:ext cx="8686800" cy="793750"/>
          </a:xfrm>
          <a:prstGeom prst="rect">
            <a:avLst/>
          </a:prstGeom>
          <a:noFill/>
          <a:ln w="12700">
            <a:noFill/>
          </a:ln>
        </p:spPr>
        <p:txBody>
          <a:bodyPr>
            <a:spAutoFit/>
          </a:bodyPr>
          <a:lstStyle/>
          <a:p>
            <a:r>
              <a:rPr lang="zh-CN" altLang="en-US" sz="2800" b="1" dirty="0">
                <a:solidFill>
                  <a:srgbClr val="FF3399"/>
                </a:solidFill>
                <a:latin typeface="Times New Roman" panose="02020603050405020304" pitchFamily="18" charset="0"/>
              </a:rPr>
              <a:t>特点：</a:t>
            </a:r>
            <a:r>
              <a:rPr lang="zh-CN" altLang="en-US" b="1" dirty="0">
                <a:latin typeface="Arial" panose="020B0604020202020204" pitchFamily="34" charset="0"/>
              </a:rPr>
              <a:t>实践性非常强的工程技术课程，对培养开发</a:t>
            </a:r>
            <a:r>
              <a:rPr lang="en-US" altLang="zh-CN" b="1" dirty="0">
                <a:latin typeface="Arial" panose="020B0604020202020204" pitchFamily="34" charset="0"/>
              </a:rPr>
              <a:t>PC</a:t>
            </a:r>
            <a:r>
              <a:rPr lang="zh-CN" altLang="en-US" b="1" dirty="0">
                <a:latin typeface="Arial" panose="020B0604020202020204" pitchFamily="34" charset="0"/>
              </a:rPr>
              <a:t>机软件、硬件的实际</a:t>
            </a:r>
          </a:p>
          <a:p>
            <a:r>
              <a:rPr lang="zh-CN" altLang="en-US" b="1" dirty="0">
                <a:latin typeface="Arial" panose="020B0604020202020204" pitchFamily="34" charset="0"/>
              </a:rPr>
              <a:t>                 动手能力起着极大的作用。</a:t>
            </a:r>
          </a:p>
        </p:txBody>
      </p:sp>
      <p:sp>
        <p:nvSpPr>
          <p:cNvPr id="153604" name="Rectangle 4"/>
          <p:cNvSpPr/>
          <p:nvPr/>
        </p:nvSpPr>
        <p:spPr>
          <a:xfrm>
            <a:off x="107950" y="2551113"/>
            <a:ext cx="8686800" cy="4089400"/>
          </a:xfrm>
          <a:prstGeom prst="rect">
            <a:avLst/>
          </a:prstGeom>
          <a:noFill/>
          <a:ln w="12700">
            <a:noFill/>
          </a:ln>
        </p:spPr>
        <p:txBody>
          <a:bodyPr>
            <a:spAutoFit/>
          </a:bodyPr>
          <a:lstStyle/>
          <a:p>
            <a:pPr marL="457200" indent="-457200">
              <a:buNone/>
            </a:pPr>
            <a:r>
              <a:rPr lang="zh-CN" altLang="en-US" sz="2800" b="1" dirty="0">
                <a:solidFill>
                  <a:srgbClr val="FF3399"/>
                </a:solidFill>
                <a:latin typeface="Times New Roman" panose="02020603050405020304" pitchFamily="18" charset="0"/>
              </a:rPr>
              <a:t>内容：</a:t>
            </a:r>
          </a:p>
          <a:p>
            <a:pPr marL="457200" indent="-457200" algn="ctr">
              <a:buNone/>
            </a:pPr>
            <a:r>
              <a:rPr lang="zh-CN" altLang="en-US" b="1" dirty="0">
                <a:solidFill>
                  <a:srgbClr val="C71705"/>
                </a:solidFill>
                <a:latin typeface="Arial" panose="020B0604020202020204" pitchFamily="34" charset="0"/>
              </a:rPr>
              <a:t>一、原理：</a:t>
            </a:r>
          </a:p>
          <a:p>
            <a:pPr marL="457200" indent="-457200">
              <a:buNone/>
            </a:pPr>
            <a:r>
              <a:rPr lang="en-US" altLang="zh-CN" b="1" dirty="0">
                <a:latin typeface="Arial" panose="020B0604020202020204" pitchFamily="34" charset="0"/>
              </a:rPr>
              <a:t>1</a:t>
            </a:r>
            <a:r>
              <a:rPr lang="zh-CN" altLang="en-US" b="1" dirty="0">
                <a:latin typeface="Arial" panose="020B0604020202020204" pitchFamily="34" charset="0"/>
              </a:rPr>
              <a:t>．  掌握各类信息在计算机中的表示方法以及运算</a:t>
            </a:r>
          </a:p>
          <a:p>
            <a:pPr marL="457200" indent="-457200">
              <a:buAutoNum type="arabicPeriod" startAt="2"/>
            </a:pPr>
            <a:r>
              <a:rPr lang="zh-CN" altLang="en-US" b="1" dirty="0">
                <a:latin typeface="Arial" panose="020B0604020202020204" pitchFamily="34" charset="0"/>
              </a:rPr>
              <a:t>理解</a:t>
            </a:r>
            <a:r>
              <a:rPr lang="zh-CN" altLang="en-US" b="1" dirty="0">
                <a:solidFill>
                  <a:srgbClr val="C71705"/>
                </a:solidFill>
                <a:latin typeface="Arial" panose="020B0604020202020204" pitchFamily="34" charset="0"/>
              </a:rPr>
              <a:t>微处理器</a:t>
            </a:r>
            <a:r>
              <a:rPr lang="zh-CN" altLang="en-US" b="1" dirty="0">
                <a:latin typeface="Arial" panose="020B0604020202020204" pitchFamily="34" charset="0"/>
              </a:rPr>
              <a:t>的结构和工作原理，进而了解</a:t>
            </a:r>
            <a:r>
              <a:rPr lang="zh-CN" altLang="en-US" b="1" dirty="0">
                <a:solidFill>
                  <a:srgbClr val="C71705"/>
                </a:solidFill>
                <a:latin typeface="Arial" panose="020B0604020202020204" pitchFamily="34" charset="0"/>
              </a:rPr>
              <a:t>微机系统</a:t>
            </a:r>
            <a:r>
              <a:rPr lang="zh-CN" altLang="en-US" b="1" dirty="0">
                <a:latin typeface="Arial" panose="020B0604020202020204" pitchFamily="34" charset="0"/>
              </a:rPr>
              <a:t>的组成及工作原理  </a:t>
            </a:r>
          </a:p>
          <a:p>
            <a:pPr marL="457200" indent="-457200">
              <a:buAutoNum type="arabicPeriod" startAt="2"/>
            </a:pPr>
            <a:r>
              <a:rPr lang="zh-CN" altLang="en-US" b="1" dirty="0">
                <a:latin typeface="Arial" panose="020B0604020202020204" pitchFamily="34" charset="0"/>
              </a:rPr>
              <a:t>理解常用接口芯片的工作原理</a:t>
            </a:r>
          </a:p>
          <a:p>
            <a:pPr marL="457200" indent="-457200" algn="ctr">
              <a:buNone/>
            </a:pPr>
            <a:r>
              <a:rPr lang="zh-CN" altLang="en-US" b="1" dirty="0">
                <a:solidFill>
                  <a:srgbClr val="C71705"/>
                </a:solidFill>
                <a:latin typeface="Arial" panose="020B0604020202020204" pitchFamily="34" charset="0"/>
              </a:rPr>
              <a:t>二、软件</a:t>
            </a:r>
            <a:r>
              <a:rPr lang="zh-CN" altLang="en-US" b="1" dirty="0">
                <a:latin typeface="Arial" panose="020B0604020202020204" pitchFamily="34" charset="0"/>
              </a:rPr>
              <a:t>   </a:t>
            </a:r>
          </a:p>
          <a:p>
            <a:pPr marL="457200" indent="-457200">
              <a:buNone/>
            </a:pPr>
            <a:r>
              <a:rPr lang="en-US" altLang="zh-CN" b="1" dirty="0">
                <a:latin typeface="Arial" panose="020B0604020202020204" pitchFamily="34" charset="0"/>
              </a:rPr>
              <a:t>1.     </a:t>
            </a:r>
            <a:r>
              <a:rPr lang="zh-CN" altLang="en-US" b="1" dirty="0">
                <a:latin typeface="Arial" panose="020B0604020202020204" pitchFamily="34" charset="0"/>
              </a:rPr>
              <a:t>掌握</a:t>
            </a:r>
            <a:r>
              <a:rPr lang="en-US" altLang="zh-CN" b="1" dirty="0">
                <a:latin typeface="Arial" panose="020B0604020202020204" pitchFamily="34" charset="0"/>
              </a:rPr>
              <a:t>8086CPU</a:t>
            </a:r>
            <a:r>
              <a:rPr lang="zh-CN" altLang="en-US" b="1" dirty="0">
                <a:latin typeface="Arial" panose="020B0604020202020204" pitchFamily="34" charset="0"/>
              </a:rPr>
              <a:t>指令系统、伪指令</a:t>
            </a:r>
          </a:p>
          <a:p>
            <a:pPr marL="457200" indent="-457200">
              <a:buAutoNum type="arabicPeriod" startAt="2"/>
            </a:pPr>
            <a:r>
              <a:rPr lang="zh-CN" altLang="en-US" b="1" dirty="0">
                <a:latin typeface="Arial" panose="020B0604020202020204" pitchFamily="34" charset="0"/>
              </a:rPr>
              <a:t>能完成常用问题的汇编语言程序设计</a:t>
            </a:r>
          </a:p>
          <a:p>
            <a:pPr marL="457200" indent="-457200">
              <a:buAutoNum type="arabicPeriod" startAt="2"/>
            </a:pPr>
            <a:r>
              <a:rPr lang="zh-CN" altLang="en-US" b="1" dirty="0">
                <a:latin typeface="Arial" panose="020B0604020202020204" pitchFamily="34" charset="0"/>
              </a:rPr>
              <a:t>掌握</a:t>
            </a:r>
            <a:r>
              <a:rPr lang="en-US" altLang="zh-CN" b="1" dirty="0">
                <a:latin typeface="Arial" panose="020B0604020202020204" pitchFamily="34" charset="0"/>
              </a:rPr>
              <a:t>ROM BIOS</a:t>
            </a:r>
            <a:r>
              <a:rPr lang="zh-CN" altLang="en-US" b="1" dirty="0">
                <a:latin typeface="Arial" panose="020B0604020202020204" pitchFamily="34" charset="0"/>
              </a:rPr>
              <a:t>中断功能调用和</a:t>
            </a:r>
            <a:r>
              <a:rPr lang="en-US" altLang="zh-CN" b="1" dirty="0">
                <a:latin typeface="Arial" panose="020B0604020202020204" pitchFamily="34" charset="0"/>
              </a:rPr>
              <a:t>DOS</a:t>
            </a:r>
            <a:r>
              <a:rPr lang="zh-CN" altLang="en-US" b="1" dirty="0">
                <a:latin typeface="Arial" panose="020B0604020202020204" pitchFamily="34" charset="0"/>
              </a:rPr>
              <a:t>系统功能调用</a:t>
            </a:r>
          </a:p>
          <a:p>
            <a:pPr marL="457200" indent="-457200">
              <a:buAutoNum type="arabicPeriod" startAt="2"/>
            </a:pPr>
            <a:r>
              <a:rPr lang="zh-CN" altLang="en-US" b="1" dirty="0">
                <a:latin typeface="Arial" panose="020B0604020202020204" pitchFamily="34" charset="0"/>
              </a:rPr>
              <a:t> </a:t>
            </a:r>
            <a:r>
              <a:rPr lang="en-US" altLang="zh-CN" b="1" dirty="0">
                <a:latin typeface="Arial" panose="020B0604020202020204" pitchFamily="34" charset="0"/>
              </a:rPr>
              <a:t>I/O</a:t>
            </a:r>
            <a:r>
              <a:rPr lang="zh-CN" altLang="en-US" b="1" dirty="0">
                <a:latin typeface="Arial" panose="020B0604020202020204" pitchFamily="34" charset="0"/>
              </a:rPr>
              <a:t>常用控制方式的程序设计方法</a:t>
            </a:r>
          </a:p>
          <a:p>
            <a:pPr marL="457200" indent="-457200" algn="ctr">
              <a:buNone/>
            </a:pPr>
            <a:r>
              <a:rPr lang="zh-CN" altLang="en-US" b="1" dirty="0">
                <a:solidFill>
                  <a:srgbClr val="C71705"/>
                </a:solidFill>
                <a:latin typeface="Arial" panose="020B0604020202020204" pitchFamily="34" charset="0"/>
              </a:rPr>
              <a:t>三、硬件  </a:t>
            </a:r>
          </a:p>
          <a:p>
            <a:pPr marL="457200" indent="-457200">
              <a:buAutoNum type="arabicPeriod"/>
            </a:pPr>
            <a:r>
              <a:rPr lang="zh-CN" altLang="en-US" b="1" dirty="0">
                <a:latin typeface="Arial" panose="020B0604020202020204" pitchFamily="34" charset="0"/>
              </a:rPr>
              <a:t>掌握微机中存储器系统的设计与分析</a:t>
            </a:r>
          </a:p>
          <a:p>
            <a:pPr marL="457200" indent="-457200">
              <a:buAutoNum type="arabicPeriod"/>
            </a:pPr>
            <a:r>
              <a:rPr lang="zh-CN" altLang="en-US" b="1" dirty="0">
                <a:latin typeface="Arial" panose="020B0604020202020204" pitchFamily="34" charset="0"/>
              </a:rPr>
              <a:t>理解微机系统中常用的输入</a:t>
            </a:r>
            <a:r>
              <a:rPr lang="en-US" altLang="zh-CN" b="1" dirty="0">
                <a:latin typeface="Arial" panose="020B0604020202020204" pitchFamily="34" charset="0"/>
              </a:rPr>
              <a:t>/</a:t>
            </a:r>
            <a:r>
              <a:rPr lang="zh-CN" altLang="en-US" b="1" dirty="0">
                <a:latin typeface="Arial" panose="020B0604020202020204" pitchFamily="34" charset="0"/>
              </a:rPr>
              <a:t>输出控制方式</a:t>
            </a:r>
          </a:p>
          <a:p>
            <a:pPr marL="457200" indent="-457200">
              <a:buAutoNum type="arabicPeriod"/>
            </a:pPr>
            <a:r>
              <a:rPr lang="zh-CN" altLang="en-US" b="1" dirty="0">
                <a:latin typeface="Arial" panose="020B0604020202020204" pitchFamily="34" charset="0"/>
              </a:rPr>
              <a:t>掌握采用常用接口芯片的硬件系统设计与分析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03"/>
                                        </p:tgtEl>
                                        <p:attrNameLst>
                                          <p:attrName>style.visibility</p:attrName>
                                        </p:attrNameLst>
                                      </p:cBhvr>
                                      <p:to>
                                        <p:strVal val="visible"/>
                                      </p:to>
                                    </p:set>
                                    <p:anim calcmode="lin" valueType="num">
                                      <p:cBhvr additive="base">
                                        <p:cTn id="7" dur="500" fill="hold"/>
                                        <p:tgtEl>
                                          <p:spTgt spid="153603"/>
                                        </p:tgtEl>
                                        <p:attrNameLst>
                                          <p:attrName>ppt_x</p:attrName>
                                        </p:attrNameLst>
                                      </p:cBhvr>
                                      <p:tavLst>
                                        <p:tav tm="0">
                                          <p:val>
                                            <p:strVal val="#ppt_x"/>
                                          </p:val>
                                        </p:tav>
                                        <p:tav tm="100000">
                                          <p:val>
                                            <p:strVal val="#ppt_x"/>
                                          </p:val>
                                        </p:tav>
                                      </p:tavLst>
                                    </p:anim>
                                    <p:anim calcmode="lin" valueType="num">
                                      <p:cBhvr additive="base">
                                        <p:cTn id="8" dur="500" fill="hold"/>
                                        <p:tgtEl>
                                          <p:spTgt spid="1536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153604"/>
                                        </p:tgtEl>
                                        <p:attrNameLst>
                                          <p:attrName>style.visibility</p:attrName>
                                        </p:attrNameLst>
                                      </p:cBhvr>
                                      <p:to>
                                        <p:strVal val="visible"/>
                                      </p:to>
                                    </p:set>
                                    <p:animEffect transition="in" filter="diamond(in)">
                                      <p:cBhvr>
                                        <p:cTn id="13" dur="2000"/>
                                        <p:tgtEl>
                                          <p:spTgt spid="153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p:bldP spid="15360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p:nvPr/>
        </p:nvSpPr>
        <p:spPr>
          <a:xfrm>
            <a:off x="228600" y="228600"/>
            <a:ext cx="8686800" cy="6481763"/>
          </a:xfrm>
          <a:prstGeom prst="rect">
            <a:avLst/>
          </a:prstGeom>
          <a:noFill/>
          <a:ln w="12700">
            <a:noFill/>
          </a:ln>
        </p:spPr>
        <p:txBody>
          <a:bodyPr>
            <a:spAutoFit/>
          </a:bodyPr>
          <a:lstStyle/>
          <a:p>
            <a:pPr fontAlgn="t">
              <a:spcBef>
                <a:spcPct val="50000"/>
              </a:spcBef>
            </a:pPr>
            <a:r>
              <a:rPr lang="zh-CN" altLang="en-US" sz="2000" b="1" dirty="0">
                <a:solidFill>
                  <a:srgbClr val="0000FF"/>
                </a:solidFill>
                <a:latin typeface="Times New Roman" panose="02020603050405020304" pitchFamily="18" charset="0"/>
              </a:rPr>
              <a:t>存储器由若干存储单元、地址译码器及相应的控制电路组成。</a:t>
            </a:r>
            <a:endParaRPr lang="zh-CN" altLang="en-US" b="1" dirty="0">
              <a:solidFill>
                <a:srgbClr val="666699"/>
              </a:solidFill>
              <a:latin typeface="Times New Roman" panose="02020603050405020304" pitchFamily="18" charset="0"/>
            </a:endParaRPr>
          </a:p>
          <a:p>
            <a:pPr fontAlgn="t">
              <a:spcBef>
                <a:spcPct val="50000"/>
              </a:spcBef>
            </a:pPr>
            <a:r>
              <a:rPr lang="zh-CN" altLang="en-US" b="1" dirty="0">
                <a:solidFill>
                  <a:srgbClr val="666699"/>
                </a:solidFill>
                <a:latin typeface="Times New Roman" panose="02020603050405020304" pitchFamily="18" charset="0"/>
              </a:rPr>
              <a:t>         </a:t>
            </a:r>
            <a:r>
              <a:rPr lang="zh-CN" altLang="en-US" b="1" dirty="0">
                <a:solidFill>
                  <a:srgbClr val="000099"/>
                </a:solidFill>
                <a:latin typeface="Times New Roman" panose="02020603050405020304" pitchFamily="18" charset="0"/>
              </a:rPr>
              <a:t>存储单元的内容：存储器由若干个单元组成，每个单元可存放 </a:t>
            </a:r>
            <a:r>
              <a:rPr lang="en-US" altLang="zh-CN" b="1" dirty="0">
                <a:solidFill>
                  <a:srgbClr val="000099"/>
                </a:solidFill>
                <a:latin typeface="Times New Roman" panose="02020603050405020304" pitchFamily="18" charset="0"/>
              </a:rPr>
              <a:t>8 </a:t>
            </a:r>
            <a:r>
              <a:rPr lang="zh-CN" altLang="en-US" b="1" dirty="0">
                <a:solidFill>
                  <a:srgbClr val="000099"/>
                </a:solidFill>
                <a:latin typeface="Times New Roman" panose="02020603050405020304" pitchFamily="18" charset="0"/>
              </a:rPr>
              <a:t>位二进制信息</a:t>
            </a:r>
          </a:p>
          <a:p>
            <a:pPr fontAlgn="t">
              <a:spcBef>
                <a:spcPct val="50000"/>
              </a:spcBef>
            </a:pPr>
            <a:r>
              <a:rPr lang="zh-CN" altLang="en-US" b="1" dirty="0">
                <a:solidFill>
                  <a:srgbClr val="000099"/>
                </a:solidFill>
                <a:latin typeface="Times New Roman" panose="02020603050405020304" pitchFamily="18" charset="0"/>
              </a:rPr>
              <a:t>                                       （通常也用两位十六进制数表示），这就是它们的内容。</a:t>
            </a:r>
          </a:p>
          <a:p>
            <a:pPr fontAlgn="t">
              <a:spcBef>
                <a:spcPct val="50000"/>
              </a:spcBef>
            </a:pPr>
            <a:r>
              <a:rPr lang="zh-CN" altLang="en-US" b="1" dirty="0">
                <a:solidFill>
                  <a:srgbClr val="000099"/>
                </a:solidFill>
                <a:latin typeface="Times New Roman" panose="02020603050405020304" pitchFamily="18" charset="0"/>
              </a:rPr>
              <a:t>         存储单元的地址：为区分不同的单元，对这些单元分别编了号，这些编号即它</a:t>
            </a:r>
          </a:p>
          <a:p>
            <a:pPr fontAlgn="t">
              <a:spcBef>
                <a:spcPct val="50000"/>
              </a:spcBef>
            </a:pPr>
            <a:r>
              <a:rPr lang="zh-CN" altLang="en-US" b="1" dirty="0">
                <a:solidFill>
                  <a:srgbClr val="000099"/>
                </a:solidFill>
                <a:latin typeface="Times New Roman" panose="02020603050405020304" pitchFamily="18" charset="0"/>
              </a:rPr>
              <a:t>                                          们的地址。</a:t>
            </a:r>
          </a:p>
          <a:p>
            <a:pPr fontAlgn="t">
              <a:spcBef>
                <a:spcPct val="50000"/>
              </a:spcBef>
            </a:pPr>
            <a:r>
              <a:rPr lang="zh-CN" altLang="en-US" b="1" dirty="0">
                <a:solidFill>
                  <a:srgbClr val="000099"/>
                </a:solidFill>
                <a:latin typeface="Times New Roman" panose="02020603050405020304" pitchFamily="18" charset="0"/>
              </a:rPr>
              <a:t>         存储器的读写操作：存储器中的不同存储单元，是由地址总线上送来的地址，</a:t>
            </a:r>
          </a:p>
          <a:p>
            <a:pPr fontAlgn="t">
              <a:spcBef>
                <a:spcPct val="50000"/>
              </a:spcBef>
            </a:pPr>
            <a:r>
              <a:rPr lang="zh-CN" altLang="en-US" b="1" dirty="0">
                <a:solidFill>
                  <a:srgbClr val="000099"/>
                </a:solidFill>
                <a:latin typeface="Times New Roman" panose="02020603050405020304" pitchFamily="18" charset="0"/>
              </a:rPr>
              <a:t>                                             经过存储器中的地址译码器译码，选中该单元，然后根据</a:t>
            </a:r>
          </a:p>
          <a:p>
            <a:pPr fontAlgn="t">
              <a:spcBef>
                <a:spcPct val="50000"/>
              </a:spcBef>
            </a:pPr>
            <a:r>
              <a:rPr lang="zh-CN" altLang="en-US" b="1" dirty="0">
                <a:solidFill>
                  <a:srgbClr val="000099"/>
                </a:solidFill>
                <a:latin typeface="Times New Roman" panose="02020603050405020304" pitchFamily="18" charset="0"/>
              </a:rPr>
              <a:t>                                             控制总线上的控制命令，进行相应的读些操作                                            </a:t>
            </a:r>
          </a:p>
          <a:p>
            <a:pPr fontAlgn="t">
              <a:spcBef>
                <a:spcPct val="50000"/>
              </a:spcBef>
            </a:pPr>
            <a:r>
              <a:rPr lang="en-US" altLang="zh-CN" sz="2400" b="1" dirty="0">
                <a:latin typeface="Times New Roman" panose="02020603050405020304" pitchFamily="18" charset="0"/>
              </a:rPr>
              <a:t>3</a:t>
            </a:r>
            <a:r>
              <a:rPr lang="en-US" altLang="zh-CN" sz="2400" b="1" dirty="0">
                <a:latin typeface="宋体" panose="02010600030101010101" pitchFamily="2" charset="-122"/>
              </a:rPr>
              <a:t>.</a:t>
            </a:r>
            <a:r>
              <a:rPr lang="zh-CN" altLang="en-US" sz="2400" b="1" dirty="0">
                <a:latin typeface="宋体" panose="02010600030101010101" pitchFamily="2" charset="-122"/>
              </a:rPr>
              <a:t>输入输出接口电路</a:t>
            </a:r>
            <a:endParaRPr lang="zh-CN" altLang="en-US" sz="2400" b="1" dirty="0">
              <a:latin typeface="Times New Roman" panose="02020603050405020304" pitchFamily="18" charset="0"/>
            </a:endParaRPr>
          </a:p>
          <a:p>
            <a:pPr fontAlgn="t">
              <a:spcBef>
                <a:spcPct val="50000"/>
              </a:spcBef>
            </a:pPr>
            <a:r>
              <a:rPr lang="zh-CN" altLang="en-US" sz="2400" b="1" dirty="0">
                <a:latin typeface="Times New Roman" panose="02020603050405020304" pitchFamily="18" charset="0"/>
              </a:rPr>
              <a:t>       </a:t>
            </a:r>
            <a:r>
              <a:rPr lang="zh-CN" altLang="en-US" sz="2000" b="1" dirty="0">
                <a:solidFill>
                  <a:schemeClr val="hlink"/>
                </a:solidFill>
                <a:latin typeface="宋体" panose="02010600030101010101" pitchFamily="2" charset="-122"/>
              </a:rPr>
              <a:t>由于外部设备如键盘、显示器、软盘、硬盘、打印机等，在数据格式、运行速度等方面与 </a:t>
            </a:r>
            <a:r>
              <a:rPr lang="en-US" altLang="zh-CN" sz="2000" b="1" dirty="0">
                <a:solidFill>
                  <a:schemeClr val="hlink"/>
                </a:solidFill>
                <a:latin typeface="宋体" panose="02010600030101010101" pitchFamily="2" charset="-122"/>
              </a:rPr>
              <a:t>CPU </a:t>
            </a:r>
            <a:r>
              <a:rPr lang="zh-CN" altLang="en-US" sz="2000" b="1" dirty="0">
                <a:solidFill>
                  <a:schemeClr val="hlink"/>
                </a:solidFill>
                <a:latin typeface="宋体" panose="02010600030101010101" pitchFamily="2" charset="-122"/>
              </a:rPr>
              <a:t>不匹配，故在连接时，需通过 </a:t>
            </a:r>
            <a:r>
              <a:rPr lang="zh-CN" altLang="en-US" sz="2000" b="1" dirty="0">
                <a:latin typeface="宋体" panose="02010600030101010101" pitchFamily="2" charset="-122"/>
              </a:rPr>
              <a:t>输入输出接口电路</a:t>
            </a:r>
            <a:r>
              <a:rPr lang="zh-CN" altLang="en-US" sz="2000" b="1" dirty="0">
                <a:solidFill>
                  <a:schemeClr val="hlink"/>
                </a:solidFill>
                <a:latin typeface="宋体" panose="02010600030101010101" pitchFamily="2" charset="-122"/>
              </a:rPr>
              <a:t>使外部设备与之相连。</a:t>
            </a:r>
            <a:endParaRPr lang="zh-CN" altLang="en-US" sz="2000" b="1" dirty="0">
              <a:latin typeface="宋体" panose="02010600030101010101" pitchFamily="2" charset="-122"/>
            </a:endParaRPr>
          </a:p>
          <a:p>
            <a:pPr fontAlgn="t">
              <a:spcBef>
                <a:spcPct val="50000"/>
              </a:spcBef>
            </a:pPr>
            <a:r>
              <a:rPr lang="en-US" altLang="zh-CN" sz="2400" b="1" dirty="0">
                <a:latin typeface="Times New Roman" panose="02020603050405020304" pitchFamily="18" charset="0"/>
              </a:rPr>
              <a:t>4. </a:t>
            </a:r>
            <a:r>
              <a:rPr lang="zh-CN" altLang="en-US" sz="2400" b="1" dirty="0">
                <a:latin typeface="Times New Roman" panose="02020603050405020304" pitchFamily="18" charset="0"/>
              </a:rPr>
              <a:t>总线</a:t>
            </a:r>
          </a:p>
          <a:p>
            <a:pPr fontAlgn="t">
              <a:lnSpc>
                <a:spcPct val="80000"/>
              </a:lnSpc>
              <a:spcBef>
                <a:spcPct val="50000"/>
              </a:spcBef>
            </a:pPr>
            <a:r>
              <a:rPr lang="zh-CN" altLang="en-US" sz="2400" b="1" dirty="0">
                <a:latin typeface="Times New Roman" panose="02020603050405020304" pitchFamily="18" charset="0"/>
              </a:rPr>
              <a:t>  </a:t>
            </a:r>
            <a:r>
              <a:rPr lang="zh-CN" altLang="en-US" sz="2000" b="1" dirty="0">
                <a:solidFill>
                  <a:schemeClr val="hlink"/>
                </a:solidFill>
                <a:latin typeface="Times New Roman" panose="02020603050405020304" pitchFamily="18" charset="0"/>
              </a:rPr>
              <a:t>总线是微型计算机中模块到模块之间传输信息的通道，是各种公共信息</a:t>
            </a:r>
          </a:p>
          <a:p>
            <a:pPr fontAlgn="t">
              <a:lnSpc>
                <a:spcPct val="80000"/>
              </a:lnSpc>
              <a:spcBef>
                <a:spcPct val="50000"/>
              </a:spcBef>
            </a:pPr>
            <a:r>
              <a:rPr lang="zh-CN" altLang="en-US" sz="2000" b="1" dirty="0">
                <a:solidFill>
                  <a:schemeClr val="hlink"/>
                </a:solidFill>
                <a:latin typeface="Times New Roman" panose="02020603050405020304" pitchFamily="18" charset="0"/>
              </a:rPr>
              <a:t>线的集合，采用总线结构便于部件和设备的扩充。</a:t>
            </a:r>
          </a:p>
        </p:txBody>
      </p:sp>
      <p:sp>
        <p:nvSpPr>
          <p:cNvPr id="32771" name="AutoShape 3">
            <a:hlinkClick r:id="rId2" action="ppaction://hlinksldjump"/>
          </p:cNvPr>
          <p:cNvSpPr/>
          <p:nvPr/>
        </p:nvSpPr>
        <p:spPr>
          <a:xfrm>
            <a:off x="8623300" y="6481763"/>
            <a:ext cx="434975" cy="260350"/>
          </a:xfrm>
          <a:prstGeom prst="actionButtonBeginning">
            <a:avLst/>
          </a:prstGeom>
          <a:solidFill>
            <a:srgbClr val="B2B2B2"/>
          </a:solidFill>
          <a:ln w="12700" cap="flat" cmpd="sng">
            <a:solidFill>
              <a:srgbClr val="5F5F5F"/>
            </a:solidFill>
            <a:prstDash val="solid"/>
            <a:miter/>
            <a:headEnd type="none" w="med" len="med"/>
            <a:tailEnd type="none" w="med" len="med"/>
          </a:ln>
        </p:spPr>
        <p:txBody>
          <a:bodyPr wrap="none" anchor="ctr" anchorCtr="0">
            <a:spAutoFit/>
          </a:bodyPr>
          <a:lstStyle/>
          <a:p>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Effect transition="in" filter="barn(outVertical)">
                                      <p:cBhvr>
                                        <p:cTn id="7" dur="500"/>
                                        <p:tgtEl>
                                          <p:spTgt spid="174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7410">
                                            <p:txEl>
                                              <p:pRg st="1" end="1"/>
                                            </p:txEl>
                                          </p:spTgt>
                                        </p:tgtEl>
                                        <p:attrNameLst>
                                          <p:attrName>style.visibility</p:attrName>
                                        </p:attrNameLst>
                                      </p:cBhvr>
                                      <p:to>
                                        <p:strVal val="visible"/>
                                      </p:to>
                                    </p:set>
                                    <p:animEffect transition="in" filter="barn(outVertical)">
                                      <p:cBhvr>
                                        <p:cTn id="12" dur="500"/>
                                        <p:tgtEl>
                                          <p:spTgt spid="174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animEffect transition="in" filter="barn(outVertical)">
                                      <p:cBhvr>
                                        <p:cTn id="17" dur="500"/>
                                        <p:tgtEl>
                                          <p:spTgt spid="174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7410">
                                            <p:txEl>
                                              <p:pRg st="3" end="3"/>
                                            </p:txEl>
                                          </p:spTgt>
                                        </p:tgtEl>
                                        <p:attrNameLst>
                                          <p:attrName>style.visibility</p:attrName>
                                        </p:attrNameLst>
                                      </p:cBhvr>
                                      <p:to>
                                        <p:strVal val="visible"/>
                                      </p:to>
                                    </p:set>
                                    <p:animEffect transition="in" filter="barn(outVertical)">
                                      <p:cBhvr>
                                        <p:cTn id="22" dur="500"/>
                                        <p:tgtEl>
                                          <p:spTgt spid="174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7410">
                                            <p:txEl>
                                              <p:pRg st="4" end="4"/>
                                            </p:txEl>
                                          </p:spTgt>
                                        </p:tgtEl>
                                        <p:attrNameLst>
                                          <p:attrName>style.visibility</p:attrName>
                                        </p:attrNameLst>
                                      </p:cBhvr>
                                      <p:to>
                                        <p:strVal val="visible"/>
                                      </p:to>
                                    </p:set>
                                    <p:animEffect transition="in" filter="barn(outVertical)">
                                      <p:cBhvr>
                                        <p:cTn id="27" dur="500"/>
                                        <p:tgtEl>
                                          <p:spTgt spid="174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7410">
                                            <p:txEl>
                                              <p:pRg st="5" end="5"/>
                                            </p:txEl>
                                          </p:spTgt>
                                        </p:tgtEl>
                                        <p:attrNameLst>
                                          <p:attrName>style.visibility</p:attrName>
                                        </p:attrNameLst>
                                      </p:cBhvr>
                                      <p:to>
                                        <p:strVal val="visible"/>
                                      </p:to>
                                    </p:set>
                                    <p:animEffect transition="in" filter="barn(outVertical)">
                                      <p:cBhvr>
                                        <p:cTn id="32" dur="500"/>
                                        <p:tgtEl>
                                          <p:spTgt spid="174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7410">
                                            <p:txEl>
                                              <p:pRg st="6" end="6"/>
                                            </p:txEl>
                                          </p:spTgt>
                                        </p:tgtEl>
                                        <p:attrNameLst>
                                          <p:attrName>style.visibility</p:attrName>
                                        </p:attrNameLst>
                                      </p:cBhvr>
                                      <p:to>
                                        <p:strVal val="visible"/>
                                      </p:to>
                                    </p:set>
                                    <p:animEffect transition="in" filter="barn(outVertical)">
                                      <p:cBhvr>
                                        <p:cTn id="37" dur="500"/>
                                        <p:tgtEl>
                                          <p:spTgt spid="174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17410">
                                            <p:txEl>
                                              <p:pRg st="7" end="7"/>
                                            </p:txEl>
                                          </p:spTgt>
                                        </p:tgtEl>
                                        <p:attrNameLst>
                                          <p:attrName>style.visibility</p:attrName>
                                        </p:attrNameLst>
                                      </p:cBhvr>
                                      <p:to>
                                        <p:strVal val="visible"/>
                                      </p:to>
                                    </p:set>
                                    <p:animEffect transition="in" filter="barn(outVertical)">
                                      <p:cBhvr>
                                        <p:cTn id="42" dur="500"/>
                                        <p:tgtEl>
                                          <p:spTgt spid="174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17410">
                                            <p:txEl>
                                              <p:pRg st="8" end="8"/>
                                            </p:txEl>
                                          </p:spTgt>
                                        </p:tgtEl>
                                        <p:attrNameLst>
                                          <p:attrName>style.visibility</p:attrName>
                                        </p:attrNameLst>
                                      </p:cBhvr>
                                      <p:to>
                                        <p:strVal val="visible"/>
                                      </p:to>
                                    </p:set>
                                    <p:animEffect transition="in" filter="barn(outVertical)">
                                      <p:cBhvr>
                                        <p:cTn id="47" dur="500"/>
                                        <p:tgtEl>
                                          <p:spTgt spid="1741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17410">
                                            <p:txEl>
                                              <p:pRg st="9" end="9"/>
                                            </p:txEl>
                                          </p:spTgt>
                                        </p:tgtEl>
                                        <p:attrNameLst>
                                          <p:attrName>style.visibility</p:attrName>
                                        </p:attrNameLst>
                                      </p:cBhvr>
                                      <p:to>
                                        <p:strVal val="visible"/>
                                      </p:to>
                                    </p:set>
                                    <p:animEffect transition="in" filter="barn(outVertical)">
                                      <p:cBhvr>
                                        <p:cTn id="52" dur="500"/>
                                        <p:tgtEl>
                                          <p:spTgt spid="1741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37" fill="hold" grpId="0" nodeType="clickEffect">
                                  <p:stCondLst>
                                    <p:cond delay="0"/>
                                  </p:stCondLst>
                                  <p:childTnLst>
                                    <p:set>
                                      <p:cBhvr>
                                        <p:cTn id="56" dur="1" fill="hold">
                                          <p:stCondLst>
                                            <p:cond delay="0"/>
                                          </p:stCondLst>
                                        </p:cTn>
                                        <p:tgtEl>
                                          <p:spTgt spid="17410">
                                            <p:txEl>
                                              <p:pRg st="10" end="10"/>
                                            </p:txEl>
                                          </p:spTgt>
                                        </p:tgtEl>
                                        <p:attrNameLst>
                                          <p:attrName>style.visibility</p:attrName>
                                        </p:attrNameLst>
                                      </p:cBhvr>
                                      <p:to>
                                        <p:strVal val="visible"/>
                                      </p:to>
                                    </p:set>
                                    <p:animEffect transition="in" filter="barn(outVertical)">
                                      <p:cBhvr>
                                        <p:cTn id="57" dur="500"/>
                                        <p:tgtEl>
                                          <p:spTgt spid="1741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17410">
                                            <p:txEl>
                                              <p:pRg st="11" end="11"/>
                                            </p:txEl>
                                          </p:spTgt>
                                        </p:tgtEl>
                                        <p:attrNameLst>
                                          <p:attrName>style.visibility</p:attrName>
                                        </p:attrNameLst>
                                      </p:cBhvr>
                                      <p:to>
                                        <p:strVal val="visible"/>
                                      </p:to>
                                    </p:set>
                                    <p:animEffect transition="in" filter="barn(outVertical)">
                                      <p:cBhvr>
                                        <p:cTn id="62" dur="500"/>
                                        <p:tgtEl>
                                          <p:spTgt spid="1741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17410">
                                            <p:txEl>
                                              <p:pRg st="12" end="12"/>
                                            </p:txEl>
                                          </p:spTgt>
                                        </p:tgtEl>
                                        <p:attrNameLst>
                                          <p:attrName>style.visibility</p:attrName>
                                        </p:attrNameLst>
                                      </p:cBhvr>
                                      <p:to>
                                        <p:strVal val="visible"/>
                                      </p:to>
                                    </p:set>
                                    <p:animEffect transition="in" filter="barn(outVertical)">
                                      <p:cBhvr>
                                        <p:cTn id="67" dur="500"/>
                                        <p:tgtEl>
                                          <p:spTgt spid="1741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3"/>
          <p:cNvSpPr txBox="1"/>
          <p:nvPr/>
        </p:nvSpPr>
        <p:spPr>
          <a:xfrm>
            <a:off x="238125" y="777875"/>
            <a:ext cx="8610600" cy="5527675"/>
          </a:xfrm>
          <a:prstGeom prst="rect">
            <a:avLst/>
          </a:prstGeom>
          <a:noFill/>
          <a:ln w="12700">
            <a:noFill/>
          </a:ln>
        </p:spPr>
        <p:txBody>
          <a:bodyPr>
            <a:spAutoFit/>
          </a:bodyPr>
          <a:lstStyle/>
          <a:p>
            <a:pPr marL="609600" indent="-609600" fontAlgn="t">
              <a:spcBef>
                <a:spcPct val="50000"/>
              </a:spcBef>
              <a:buFont typeface="Wingdings" panose="05000000000000000000" pitchFamily="2" charset="2"/>
              <a:buChar char="u"/>
            </a:pPr>
            <a:r>
              <a:rPr lang="zh-CN" altLang="en-US" sz="2800" b="1" dirty="0">
                <a:solidFill>
                  <a:schemeClr val="tx2"/>
                </a:solidFill>
                <a:latin typeface="Times New Roman" panose="02020603050405020304" pitchFamily="18" charset="0"/>
              </a:rPr>
              <a:t>用三类总线构成的微型计算机系统</a:t>
            </a:r>
          </a:p>
          <a:p>
            <a:pPr marL="609600" indent="-609600" fontAlgn="t">
              <a:spcBef>
                <a:spcPct val="50000"/>
              </a:spcBef>
            </a:pPr>
            <a:r>
              <a:rPr lang="zh-CN" altLang="en-US" sz="2800" dirty="0">
                <a:solidFill>
                  <a:srgbClr val="CC3300"/>
                </a:solidFill>
                <a:latin typeface="宋体" panose="02010600030101010101" pitchFamily="2" charset="-122"/>
              </a:rPr>
              <a:t> </a:t>
            </a:r>
            <a:r>
              <a:rPr lang="zh-CN" altLang="en-US" sz="2000" b="1" dirty="0">
                <a:solidFill>
                  <a:schemeClr val="hlink"/>
                </a:solidFill>
                <a:latin typeface="Times New Roman" panose="02020603050405020304" pitchFamily="18" charset="0"/>
              </a:rPr>
              <a:t>对微机而言，总线可以分为以下四类：</a:t>
            </a:r>
          </a:p>
          <a:p>
            <a:pPr marL="609600" indent="-609600" fontAlgn="t">
              <a:lnSpc>
                <a:spcPct val="120000"/>
              </a:lnSpc>
            </a:pPr>
            <a:r>
              <a:rPr lang="zh-CN" altLang="en-US" sz="2000" b="1" dirty="0">
                <a:solidFill>
                  <a:schemeClr val="hlink"/>
                </a:solidFill>
                <a:latin typeface="Times New Roman" panose="02020603050405020304" pitchFamily="18" charset="0"/>
              </a:rPr>
              <a:t>   </a:t>
            </a:r>
            <a:r>
              <a:rPr lang="zh-CN" altLang="en-US" b="1" dirty="0">
                <a:solidFill>
                  <a:srgbClr val="000099"/>
                </a:solidFill>
                <a:latin typeface="Times New Roman" panose="02020603050405020304" pitchFamily="18" charset="0"/>
              </a:rPr>
              <a:t>片内总线</a:t>
            </a:r>
            <a:r>
              <a:rPr lang="en-US" altLang="zh-CN" b="1" dirty="0">
                <a:solidFill>
                  <a:srgbClr val="000099"/>
                </a:solidFill>
                <a:latin typeface="Times New Roman" panose="02020603050405020304" pitchFamily="18" charset="0"/>
              </a:rPr>
              <a:t>——</a:t>
            </a:r>
            <a:r>
              <a:rPr lang="zh-CN" altLang="en-US" b="1" dirty="0">
                <a:solidFill>
                  <a:srgbClr val="000099"/>
                </a:solidFill>
                <a:latin typeface="Times New Roman" panose="02020603050405020304" pitchFamily="18" charset="0"/>
              </a:rPr>
              <a:t>这种总线是微处理器的内总线，在微处理器内用来连接</a:t>
            </a:r>
            <a:r>
              <a:rPr lang="en-US" altLang="zh-CN" b="1" dirty="0">
                <a:solidFill>
                  <a:srgbClr val="000099"/>
                </a:solidFill>
                <a:latin typeface="Times New Roman" panose="02020603050405020304" pitchFamily="18" charset="0"/>
              </a:rPr>
              <a:t>ALU</a:t>
            </a:r>
            <a:r>
              <a:rPr lang="zh-CN" altLang="en-US" b="1" dirty="0">
                <a:solidFill>
                  <a:srgbClr val="000099"/>
                </a:solidFill>
                <a:latin typeface="Times New Roman" panose="02020603050405020304" pitchFamily="18" charset="0"/>
              </a:rPr>
              <a:t>、</a:t>
            </a:r>
            <a:r>
              <a:rPr lang="en-US" altLang="zh-CN" b="1" dirty="0">
                <a:solidFill>
                  <a:srgbClr val="000099"/>
                </a:solidFill>
                <a:latin typeface="Times New Roman" panose="02020603050405020304" pitchFamily="18" charset="0"/>
              </a:rPr>
              <a:t>CU</a:t>
            </a:r>
            <a:r>
              <a:rPr lang="zh-CN" altLang="en-US" b="1" dirty="0">
                <a:solidFill>
                  <a:srgbClr val="000099"/>
                </a:solidFill>
                <a:latin typeface="Times New Roman" panose="02020603050405020304" pitchFamily="18" charset="0"/>
              </a:rPr>
              <a:t>和</a:t>
            </a:r>
          </a:p>
          <a:p>
            <a:pPr marL="609600" indent="-609600" fontAlgn="t">
              <a:lnSpc>
                <a:spcPct val="120000"/>
              </a:lnSpc>
            </a:pPr>
            <a:r>
              <a:rPr lang="zh-CN" altLang="en-US" b="1" dirty="0">
                <a:solidFill>
                  <a:srgbClr val="000099"/>
                </a:solidFill>
                <a:latin typeface="Times New Roman" panose="02020603050405020304" pitchFamily="18" charset="0"/>
              </a:rPr>
              <a:t>                           寄存器组等逻辑功能单元。这种总线没有具体标准，由芯片生产厂</a:t>
            </a:r>
          </a:p>
          <a:p>
            <a:pPr marL="609600" indent="-609600" fontAlgn="t">
              <a:lnSpc>
                <a:spcPct val="120000"/>
              </a:lnSpc>
            </a:pPr>
            <a:r>
              <a:rPr lang="zh-CN" altLang="en-US" b="1" dirty="0">
                <a:solidFill>
                  <a:srgbClr val="000099"/>
                </a:solidFill>
                <a:latin typeface="Times New Roman" panose="02020603050405020304" pitchFamily="18" charset="0"/>
              </a:rPr>
              <a:t>                           家自己确定。</a:t>
            </a:r>
          </a:p>
          <a:p>
            <a:pPr marL="609600" indent="-609600" fontAlgn="t">
              <a:lnSpc>
                <a:spcPct val="120000"/>
              </a:lnSpc>
            </a:pPr>
            <a:r>
              <a:rPr lang="zh-CN" altLang="en-US" b="1" dirty="0">
                <a:solidFill>
                  <a:srgbClr val="000099"/>
                </a:solidFill>
                <a:latin typeface="Times New Roman" panose="02020603050405020304" pitchFamily="18" charset="0"/>
              </a:rPr>
              <a:t>   </a:t>
            </a:r>
            <a:r>
              <a:rPr lang="zh-CN" altLang="en-US" b="1" dirty="0">
                <a:solidFill>
                  <a:srgbClr val="CC3300"/>
                </a:solidFill>
                <a:latin typeface="Times New Roman" panose="02020603050405020304" pitchFamily="18" charset="0"/>
              </a:rPr>
              <a:t>片间总线</a:t>
            </a:r>
            <a:r>
              <a:rPr lang="en-US" altLang="zh-CN" b="1" dirty="0">
                <a:solidFill>
                  <a:srgbClr val="000099"/>
                </a:solidFill>
                <a:latin typeface="Times New Roman" panose="02020603050405020304" pitchFamily="18" charset="0"/>
              </a:rPr>
              <a:t>——</a:t>
            </a:r>
            <a:r>
              <a:rPr lang="zh-CN" altLang="en-US" b="1" dirty="0">
                <a:solidFill>
                  <a:schemeClr val="tx2"/>
                </a:solidFill>
                <a:latin typeface="Times New Roman" panose="02020603050405020304" pitchFamily="18" charset="0"/>
              </a:rPr>
              <a:t>微处理器、存储器芯片、</a:t>
            </a:r>
            <a:r>
              <a:rPr lang="en-US" altLang="zh-CN" b="1" dirty="0">
                <a:solidFill>
                  <a:schemeClr val="tx2"/>
                </a:solidFill>
                <a:latin typeface="Times New Roman" panose="02020603050405020304" pitchFamily="18" charset="0"/>
              </a:rPr>
              <a:t>I/O</a:t>
            </a:r>
            <a:r>
              <a:rPr lang="zh-CN" altLang="en-US" b="1" dirty="0">
                <a:solidFill>
                  <a:schemeClr val="tx2"/>
                </a:solidFill>
                <a:latin typeface="Times New Roman" panose="02020603050405020304" pitchFamily="18" charset="0"/>
              </a:rPr>
              <a:t>接口芯片等之间的连接总线。片间总</a:t>
            </a:r>
          </a:p>
          <a:p>
            <a:pPr marL="609600" indent="-609600" fontAlgn="t">
              <a:lnSpc>
                <a:spcPct val="120000"/>
              </a:lnSpc>
            </a:pPr>
            <a:r>
              <a:rPr lang="zh-CN" altLang="en-US" b="1" dirty="0">
                <a:solidFill>
                  <a:schemeClr val="tx2"/>
                </a:solidFill>
                <a:latin typeface="Times New Roman" panose="02020603050405020304" pitchFamily="18" charset="0"/>
              </a:rPr>
              <a:t>                           线通常包括数据总线、地址总线和控制总线。</a:t>
            </a:r>
          </a:p>
          <a:p>
            <a:pPr marL="609600" indent="-609600" fontAlgn="t">
              <a:lnSpc>
                <a:spcPct val="120000"/>
              </a:lnSpc>
            </a:pPr>
            <a:r>
              <a:rPr lang="zh-CN" altLang="en-US" b="1" dirty="0">
                <a:solidFill>
                  <a:srgbClr val="000099"/>
                </a:solidFill>
                <a:latin typeface="Times New Roman" panose="02020603050405020304" pitchFamily="18" charset="0"/>
              </a:rPr>
              <a:t>   </a:t>
            </a:r>
            <a:r>
              <a:rPr lang="zh-CN" altLang="en-US" b="1" dirty="0">
                <a:solidFill>
                  <a:srgbClr val="CC3300"/>
                </a:solidFill>
                <a:latin typeface="Times New Roman" panose="02020603050405020304" pitchFamily="18" charset="0"/>
              </a:rPr>
              <a:t>内总线</a:t>
            </a:r>
            <a:r>
              <a:rPr lang="zh-CN" altLang="en-US" b="1" dirty="0">
                <a:solidFill>
                  <a:srgbClr val="000099"/>
                </a:solidFill>
                <a:latin typeface="Times New Roman" panose="02020603050405020304" pitchFamily="18" charset="0"/>
              </a:rPr>
              <a:t>   </a:t>
            </a:r>
            <a:r>
              <a:rPr lang="en-US" altLang="zh-CN" b="1" dirty="0">
                <a:solidFill>
                  <a:srgbClr val="000099"/>
                </a:solidFill>
                <a:latin typeface="Times New Roman" panose="02020603050405020304" pitchFamily="18" charset="0"/>
              </a:rPr>
              <a:t>—— </a:t>
            </a:r>
            <a:r>
              <a:rPr lang="zh-CN" altLang="en-US" b="1" dirty="0">
                <a:solidFill>
                  <a:srgbClr val="000099"/>
                </a:solidFill>
                <a:latin typeface="Times New Roman" panose="02020603050405020304" pitchFamily="18" charset="0"/>
              </a:rPr>
              <a:t>内总线是微型计算机系统内连接各插件板的总线。</a:t>
            </a:r>
          </a:p>
          <a:p>
            <a:pPr marL="609600" indent="-609600" fontAlgn="t">
              <a:lnSpc>
                <a:spcPct val="120000"/>
              </a:lnSpc>
            </a:pPr>
            <a:r>
              <a:rPr lang="zh-CN" altLang="en-US" b="1" dirty="0">
                <a:solidFill>
                  <a:srgbClr val="000099"/>
                </a:solidFill>
                <a:latin typeface="Times New Roman" panose="02020603050405020304" pitchFamily="18" charset="0"/>
              </a:rPr>
              <a:t>                           内总线有不同的总线标准，如 </a:t>
            </a:r>
            <a:r>
              <a:rPr lang="en-US" altLang="zh-CN" b="1" dirty="0">
                <a:solidFill>
                  <a:srgbClr val="000099"/>
                </a:solidFill>
                <a:latin typeface="Times New Roman" panose="02020603050405020304" pitchFamily="18" charset="0"/>
              </a:rPr>
              <a:t>S-100</a:t>
            </a:r>
            <a:r>
              <a:rPr lang="zh-CN" altLang="en-US" b="1" dirty="0">
                <a:solidFill>
                  <a:srgbClr val="000099"/>
                </a:solidFill>
                <a:latin typeface="Times New Roman" panose="02020603050405020304" pitchFamily="18" charset="0"/>
              </a:rPr>
              <a:t>总线</a:t>
            </a:r>
            <a:r>
              <a:rPr lang="en-US" altLang="zh-CN" b="1" dirty="0">
                <a:solidFill>
                  <a:srgbClr val="000099"/>
                </a:solidFill>
                <a:latin typeface="Times New Roman" panose="02020603050405020304" pitchFamily="18" charset="0"/>
              </a:rPr>
              <a:t>(IEEE-696</a:t>
            </a:r>
            <a:r>
              <a:rPr lang="zh-CN" altLang="en-US" b="1" dirty="0">
                <a:solidFill>
                  <a:srgbClr val="000099"/>
                </a:solidFill>
                <a:latin typeface="Times New Roman" panose="02020603050405020304" pitchFamily="18" charset="0"/>
              </a:rPr>
              <a:t>标</a:t>
            </a:r>
            <a:r>
              <a:rPr lang="en-US" altLang="zh-CN" b="1" dirty="0">
                <a:solidFill>
                  <a:srgbClr val="000099"/>
                </a:solidFill>
                <a:latin typeface="Times New Roman" panose="02020603050405020304" pitchFamily="18" charset="0"/>
              </a:rPr>
              <a:t>)</a:t>
            </a:r>
            <a:r>
              <a:rPr lang="zh-CN" altLang="en-US" b="1" dirty="0">
                <a:solidFill>
                  <a:srgbClr val="000099"/>
                </a:solidFill>
                <a:latin typeface="Times New Roman" panose="02020603050405020304" pitchFamily="18" charset="0"/>
              </a:rPr>
              <a:t>，</a:t>
            </a:r>
            <a:r>
              <a:rPr lang="en-US" altLang="zh-CN" b="1" dirty="0">
                <a:solidFill>
                  <a:srgbClr val="000099"/>
                </a:solidFill>
                <a:latin typeface="Times New Roman" panose="02020603050405020304" pitchFamily="18" charset="0"/>
              </a:rPr>
              <a:t>STD</a:t>
            </a:r>
            <a:r>
              <a:rPr lang="zh-CN" altLang="en-US" b="1" dirty="0">
                <a:solidFill>
                  <a:srgbClr val="000099"/>
                </a:solidFill>
                <a:latin typeface="Times New Roman" panose="02020603050405020304" pitchFamily="18" charset="0"/>
              </a:rPr>
              <a:t>总线 ，</a:t>
            </a:r>
          </a:p>
          <a:p>
            <a:pPr marL="609600" indent="-609600" fontAlgn="t">
              <a:lnSpc>
                <a:spcPct val="120000"/>
              </a:lnSpc>
            </a:pPr>
            <a:r>
              <a:rPr lang="zh-CN" altLang="en-US" b="1" dirty="0">
                <a:solidFill>
                  <a:srgbClr val="000099"/>
                </a:solidFill>
                <a:latin typeface="Times New Roman" panose="02020603050405020304" pitchFamily="18" charset="0"/>
              </a:rPr>
              <a:t>                           </a:t>
            </a:r>
            <a:r>
              <a:rPr lang="en-US" altLang="zh-CN" b="1" dirty="0">
                <a:solidFill>
                  <a:srgbClr val="000099"/>
                </a:solidFill>
                <a:latin typeface="Times New Roman" panose="02020603050405020304" pitchFamily="18" charset="0"/>
              </a:rPr>
              <a:t>IBM-PC</a:t>
            </a:r>
            <a:r>
              <a:rPr lang="zh-CN" altLang="en-US" b="1" dirty="0">
                <a:solidFill>
                  <a:srgbClr val="000099"/>
                </a:solidFill>
                <a:latin typeface="Times New Roman" panose="02020603050405020304" pitchFamily="18" charset="0"/>
              </a:rPr>
              <a:t>（</a:t>
            </a:r>
            <a:r>
              <a:rPr lang="en-US" altLang="zh-CN" b="1" dirty="0">
                <a:solidFill>
                  <a:srgbClr val="000099"/>
                </a:solidFill>
                <a:latin typeface="Times New Roman" panose="02020603050405020304" pitchFamily="18" charset="0"/>
              </a:rPr>
              <a:t>ISA</a:t>
            </a:r>
            <a:r>
              <a:rPr lang="zh-CN" altLang="en-US" b="1" dirty="0">
                <a:solidFill>
                  <a:srgbClr val="000099"/>
                </a:solidFill>
                <a:latin typeface="Times New Roman" panose="02020603050405020304" pitchFamily="18" charset="0"/>
              </a:rPr>
              <a:t>、</a:t>
            </a:r>
            <a:r>
              <a:rPr lang="en-US" altLang="zh-CN" b="1" dirty="0">
                <a:solidFill>
                  <a:srgbClr val="000099"/>
                </a:solidFill>
                <a:latin typeface="Times New Roman" panose="02020603050405020304" pitchFamily="18" charset="0"/>
              </a:rPr>
              <a:t>ESA</a:t>
            </a:r>
            <a:r>
              <a:rPr lang="zh-CN" altLang="en-US" b="1" dirty="0">
                <a:solidFill>
                  <a:srgbClr val="000099"/>
                </a:solidFill>
                <a:latin typeface="Times New Roman" panose="02020603050405020304" pitchFamily="18" charset="0"/>
              </a:rPr>
              <a:t>、</a:t>
            </a:r>
            <a:r>
              <a:rPr lang="en-US" altLang="zh-CN" b="1" dirty="0">
                <a:solidFill>
                  <a:srgbClr val="000099"/>
                </a:solidFill>
                <a:latin typeface="Times New Roman" panose="02020603050405020304" pitchFamily="18" charset="0"/>
              </a:rPr>
              <a:t>VESA</a:t>
            </a:r>
            <a:r>
              <a:rPr lang="zh-CN" altLang="en-US" b="1" dirty="0">
                <a:solidFill>
                  <a:srgbClr val="000099"/>
                </a:solidFill>
                <a:latin typeface="Times New Roman" panose="02020603050405020304" pitchFamily="18" charset="0"/>
              </a:rPr>
              <a:t>、</a:t>
            </a:r>
            <a:r>
              <a:rPr lang="en-US" altLang="zh-CN" b="1" dirty="0">
                <a:solidFill>
                  <a:srgbClr val="000099"/>
                </a:solidFill>
                <a:latin typeface="Times New Roman" panose="02020603050405020304" pitchFamily="18" charset="0"/>
              </a:rPr>
              <a:t>PCI</a:t>
            </a:r>
            <a:r>
              <a:rPr lang="zh-CN" altLang="en-US" b="1" dirty="0">
                <a:solidFill>
                  <a:srgbClr val="000099"/>
                </a:solidFill>
                <a:latin typeface="Times New Roman" panose="02020603050405020304" pitchFamily="18" charset="0"/>
              </a:rPr>
              <a:t>、</a:t>
            </a:r>
            <a:r>
              <a:rPr lang="en-US" altLang="zh-CN" b="1" dirty="0">
                <a:solidFill>
                  <a:srgbClr val="000099"/>
                </a:solidFill>
                <a:latin typeface="Times New Roman" panose="02020603050405020304" pitchFamily="18" charset="0"/>
              </a:rPr>
              <a:t>AGP</a:t>
            </a:r>
            <a:r>
              <a:rPr lang="zh-CN" altLang="en-US" b="1" dirty="0">
                <a:solidFill>
                  <a:srgbClr val="000099"/>
                </a:solidFill>
                <a:latin typeface="Times New Roman" panose="02020603050405020304" pitchFamily="18" charset="0"/>
              </a:rPr>
              <a:t>）总线标准等，采用不同</a:t>
            </a:r>
          </a:p>
          <a:p>
            <a:pPr marL="609600" indent="-609600" fontAlgn="t">
              <a:lnSpc>
                <a:spcPct val="120000"/>
              </a:lnSpc>
            </a:pPr>
            <a:r>
              <a:rPr lang="zh-CN" altLang="en-US" b="1" dirty="0">
                <a:solidFill>
                  <a:srgbClr val="000099"/>
                </a:solidFill>
                <a:latin typeface="Times New Roman" panose="02020603050405020304" pitchFamily="18" charset="0"/>
              </a:rPr>
              <a:t>                           总线标准的功能板无法连接在 一起。</a:t>
            </a:r>
            <a:r>
              <a:rPr lang="zh-CN" altLang="en-US" b="1" dirty="0">
                <a:solidFill>
                  <a:schemeClr val="hlink"/>
                </a:solidFill>
                <a:latin typeface="Times New Roman" panose="02020603050405020304" pitchFamily="18" charset="0"/>
              </a:rPr>
              <a:t> </a:t>
            </a:r>
          </a:p>
          <a:p>
            <a:pPr marL="609600" indent="-609600">
              <a:lnSpc>
                <a:spcPct val="120000"/>
              </a:lnSpc>
            </a:pPr>
            <a:r>
              <a:rPr lang="zh-CN" altLang="en-US" dirty="0">
                <a:latin typeface="Arial" panose="020B0604020202020204" pitchFamily="34" charset="0"/>
              </a:rPr>
              <a:t>    </a:t>
            </a:r>
            <a:r>
              <a:rPr lang="zh-CN" altLang="en-US" b="1" dirty="0">
                <a:solidFill>
                  <a:srgbClr val="CC3300"/>
                </a:solidFill>
                <a:latin typeface="Arial" panose="020B0604020202020204" pitchFamily="34" charset="0"/>
              </a:rPr>
              <a:t>外总线</a:t>
            </a:r>
            <a:r>
              <a:rPr lang="zh-CN" altLang="en-US" b="1" dirty="0">
                <a:solidFill>
                  <a:srgbClr val="000099"/>
                </a:solidFill>
                <a:latin typeface="Arial" panose="020B0604020202020204" pitchFamily="34" charset="0"/>
              </a:rPr>
              <a:t> </a:t>
            </a:r>
            <a:r>
              <a:rPr lang="en-US" altLang="zh-CN" b="1" dirty="0">
                <a:solidFill>
                  <a:srgbClr val="000099"/>
                </a:solidFill>
                <a:latin typeface="Arial" panose="020B0604020202020204" pitchFamily="34" charset="0"/>
              </a:rPr>
              <a:t>—— </a:t>
            </a:r>
            <a:r>
              <a:rPr lang="zh-CN" altLang="en-US" b="1" dirty="0">
                <a:solidFill>
                  <a:schemeClr val="tx2"/>
                </a:solidFill>
                <a:latin typeface="Arial" panose="020B0604020202020204" pitchFamily="34" charset="0"/>
              </a:rPr>
              <a:t>用于微型计算机系统之间或者微型计算机与外部设备之间的通</a:t>
            </a:r>
          </a:p>
          <a:p>
            <a:pPr marL="609600" indent="-609600">
              <a:lnSpc>
                <a:spcPct val="120000"/>
              </a:lnSpc>
            </a:pPr>
            <a:r>
              <a:rPr lang="zh-CN" altLang="en-US" b="1" dirty="0">
                <a:solidFill>
                  <a:schemeClr val="tx2"/>
                </a:solidFill>
                <a:latin typeface="Arial" panose="020B0604020202020204" pitchFamily="34" charset="0"/>
              </a:rPr>
              <a:t>                        信。外总线技术已经很成熟，各种应用要求皆有标准可遵循。</a:t>
            </a:r>
          </a:p>
          <a:p>
            <a:pPr marL="609600" indent="-609600">
              <a:lnSpc>
                <a:spcPct val="120000"/>
              </a:lnSpc>
            </a:pPr>
            <a:r>
              <a:rPr lang="zh-CN" altLang="en-US" b="1" dirty="0">
                <a:solidFill>
                  <a:schemeClr val="tx2"/>
                </a:solidFill>
                <a:latin typeface="Arial" panose="020B0604020202020204" pitchFamily="34" charset="0"/>
              </a:rPr>
              <a:t>                        如并行总线</a:t>
            </a:r>
            <a:r>
              <a:rPr lang="en-US" altLang="zh-CN" b="1" dirty="0">
                <a:solidFill>
                  <a:schemeClr val="tx2"/>
                </a:solidFill>
                <a:latin typeface="Arial" panose="020B0604020202020204" pitchFamily="34" charset="0"/>
              </a:rPr>
              <a:t>IEEE-488</a:t>
            </a:r>
            <a:r>
              <a:rPr lang="zh-CN" altLang="zh-CN" b="1" dirty="0">
                <a:solidFill>
                  <a:schemeClr val="tx2"/>
                </a:solidFill>
                <a:latin typeface="Arial" panose="020B0604020202020204" pitchFamily="34" charset="0"/>
              </a:rPr>
              <a:t>标准</a:t>
            </a:r>
            <a:r>
              <a:rPr lang="zh-CN" altLang="en-US" b="1" dirty="0">
                <a:solidFill>
                  <a:schemeClr val="tx2"/>
                </a:solidFill>
                <a:latin typeface="Arial" panose="020B0604020202020204" pitchFamily="34" charset="0"/>
              </a:rPr>
              <a:t>、</a:t>
            </a:r>
            <a:r>
              <a:rPr lang="zh-CN" altLang="zh-CN" b="1" dirty="0">
                <a:solidFill>
                  <a:schemeClr val="tx2"/>
                </a:solidFill>
                <a:latin typeface="Arial" panose="020B0604020202020204" pitchFamily="34" charset="0"/>
              </a:rPr>
              <a:t>串行总线</a:t>
            </a:r>
            <a:r>
              <a:rPr lang="en-US" altLang="zh-CN" b="1" dirty="0">
                <a:solidFill>
                  <a:schemeClr val="tx2"/>
                </a:solidFill>
                <a:latin typeface="Arial" panose="020B0604020202020204" pitchFamily="34" charset="0"/>
              </a:rPr>
              <a:t>RS-232</a:t>
            </a:r>
            <a:r>
              <a:rPr lang="zh-CN" altLang="en-US" b="1" dirty="0">
                <a:solidFill>
                  <a:schemeClr val="tx2"/>
                </a:solidFill>
                <a:latin typeface="Arial" panose="020B0604020202020204" pitchFamily="34" charset="0"/>
              </a:rPr>
              <a:t>标准、</a:t>
            </a:r>
            <a:r>
              <a:rPr lang="en-US" altLang="zh-CN" b="1" dirty="0">
                <a:solidFill>
                  <a:schemeClr val="tx2"/>
                </a:solidFill>
                <a:latin typeface="Arial" panose="020B0604020202020204" pitchFamily="34" charset="0"/>
              </a:rPr>
              <a:t>USB</a:t>
            </a:r>
            <a:r>
              <a:rPr lang="zh-CN" altLang="en-US" b="1" dirty="0">
                <a:solidFill>
                  <a:schemeClr val="tx2"/>
                </a:solidFill>
                <a:latin typeface="Arial" panose="020B0604020202020204" pitchFamily="34" charset="0"/>
              </a:rPr>
              <a:t>总线、  </a:t>
            </a:r>
            <a:endParaRPr lang="en-US" altLang="zh-CN" b="1" dirty="0">
              <a:solidFill>
                <a:schemeClr val="tx2"/>
              </a:solidFill>
              <a:latin typeface="Arial" panose="020B0604020202020204" pitchFamily="34" charset="0"/>
            </a:endParaRPr>
          </a:p>
          <a:p>
            <a:pPr marL="609600" indent="-609600">
              <a:lnSpc>
                <a:spcPct val="120000"/>
              </a:lnSpc>
            </a:pPr>
            <a:r>
              <a:rPr lang="en-US" altLang="zh-CN" b="1" dirty="0">
                <a:solidFill>
                  <a:schemeClr val="tx2"/>
                </a:solidFill>
                <a:latin typeface="Arial" panose="020B0604020202020204" pitchFamily="34" charset="0"/>
              </a:rPr>
              <a:t>                        HDMI</a:t>
            </a:r>
            <a:r>
              <a:rPr lang="zh-CN" altLang="en-US" b="1" dirty="0">
                <a:solidFill>
                  <a:schemeClr val="tx2"/>
                </a:solidFill>
                <a:latin typeface="Arial" panose="020B0604020202020204" pitchFamily="34" charset="0"/>
              </a:rPr>
              <a:t>等。</a:t>
            </a:r>
            <a:r>
              <a:rPr lang="zh-CN" altLang="en-US" dirty="0">
                <a:latin typeface="Arial" panose="020B0604020202020204" pitchFamily="34" charset="0"/>
              </a:rPr>
              <a:t> </a:t>
            </a:r>
            <a:r>
              <a:rPr lang="zh-CN" altLang="en-US" b="1" dirty="0">
                <a:solidFill>
                  <a:schemeClr val="hlink"/>
                </a:solidFill>
                <a:latin typeface="Times New Roman" panose="02020603050405020304" pitchFamily="18" charset="0"/>
              </a:rPr>
              <a:t>   </a:t>
            </a:r>
          </a:p>
        </p:txBody>
      </p:sp>
      <p:sp>
        <p:nvSpPr>
          <p:cNvPr id="33795" name="AutoShape 4">
            <a:hlinkClick r:id="rId2" action="ppaction://hlinksldjump"/>
          </p:cNvPr>
          <p:cNvSpPr/>
          <p:nvPr/>
        </p:nvSpPr>
        <p:spPr>
          <a:xfrm>
            <a:off x="8623300" y="6481763"/>
            <a:ext cx="434975" cy="260350"/>
          </a:xfrm>
          <a:prstGeom prst="actionButtonBeginning">
            <a:avLst/>
          </a:prstGeom>
          <a:solidFill>
            <a:srgbClr val="B2B2B2"/>
          </a:solidFill>
          <a:ln w="12700" cap="flat" cmpd="sng">
            <a:solidFill>
              <a:srgbClr val="5F5F5F"/>
            </a:solidFill>
            <a:prstDash val="solid"/>
            <a:miter/>
            <a:headEnd type="none" w="med" len="med"/>
            <a:tailEnd type="none" w="med" len="med"/>
          </a:ln>
        </p:spPr>
        <p:txBody>
          <a:bodyPr wrap="none" anchor="ctr" anchorCtr="0">
            <a:spAutoFit/>
          </a:bodyPr>
          <a:lstStyle/>
          <a:p>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 calcmode="lin" valueType="num">
                                      <p:cBhvr additive="base">
                                        <p:cTn id="7" dur="5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5843">
                                            <p:txEl>
                                              <p:pRg st="1" end="1"/>
                                            </p:txEl>
                                          </p:spTgt>
                                        </p:tgtEl>
                                        <p:attrNameLst>
                                          <p:attrName>style.visibility</p:attrName>
                                        </p:attrNameLst>
                                      </p:cBhvr>
                                      <p:to>
                                        <p:strVal val="visible"/>
                                      </p:to>
                                    </p:set>
                                    <p:anim calcmode="lin" valueType="num">
                                      <p:cBhvr additive="base">
                                        <p:cTn id="13" dur="5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843">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35843">
                                            <p:txEl>
                                              <p:pRg st="2" end="2"/>
                                            </p:txEl>
                                          </p:spTgt>
                                        </p:tgtEl>
                                        <p:attrNameLst>
                                          <p:attrName>style.visibility</p:attrName>
                                        </p:attrNameLst>
                                      </p:cBhvr>
                                      <p:to>
                                        <p:strVal val="visible"/>
                                      </p:to>
                                    </p:set>
                                    <p:anim calcmode="lin" valueType="num">
                                      <p:cBhvr additive="base">
                                        <p:cTn id="19" dur="5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43">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35843">
                                            <p:txEl>
                                              <p:pRg st="3" end="3"/>
                                            </p:txEl>
                                          </p:spTgt>
                                        </p:tgtEl>
                                        <p:attrNameLst>
                                          <p:attrName>style.visibility</p:attrName>
                                        </p:attrNameLst>
                                      </p:cBhvr>
                                      <p:to>
                                        <p:strVal val="visible"/>
                                      </p:to>
                                    </p:set>
                                    <p:anim calcmode="lin" valueType="num">
                                      <p:cBhvr additive="base">
                                        <p:cTn id="25" dur="5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843">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35843">
                                            <p:txEl>
                                              <p:pRg st="4" end="4"/>
                                            </p:txEl>
                                          </p:spTgt>
                                        </p:tgtEl>
                                        <p:attrNameLst>
                                          <p:attrName>style.visibility</p:attrName>
                                        </p:attrNameLst>
                                      </p:cBhvr>
                                      <p:to>
                                        <p:strVal val="visible"/>
                                      </p:to>
                                    </p:set>
                                    <p:anim calcmode="lin" valueType="num">
                                      <p:cBhvr additive="base">
                                        <p:cTn id="31" dur="500" fill="hold"/>
                                        <p:tgtEl>
                                          <p:spTgt spid="3584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843">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35843">
                                            <p:txEl>
                                              <p:pRg st="5" end="5"/>
                                            </p:txEl>
                                          </p:spTgt>
                                        </p:tgtEl>
                                        <p:attrNameLst>
                                          <p:attrName>style.visibility</p:attrName>
                                        </p:attrNameLst>
                                      </p:cBhvr>
                                      <p:to>
                                        <p:strVal val="visible"/>
                                      </p:to>
                                    </p:set>
                                    <p:anim calcmode="lin" valueType="num">
                                      <p:cBhvr additive="base">
                                        <p:cTn id="37" dur="500" fill="hold"/>
                                        <p:tgtEl>
                                          <p:spTgt spid="3584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5843">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35843">
                                            <p:txEl>
                                              <p:pRg st="6" end="6"/>
                                            </p:txEl>
                                          </p:spTgt>
                                        </p:tgtEl>
                                        <p:attrNameLst>
                                          <p:attrName>style.visibility</p:attrName>
                                        </p:attrNameLst>
                                      </p:cBhvr>
                                      <p:to>
                                        <p:strVal val="visible"/>
                                      </p:to>
                                    </p:set>
                                    <p:anim calcmode="lin" valueType="num">
                                      <p:cBhvr additive="base">
                                        <p:cTn id="43" dur="500" fill="hold"/>
                                        <p:tgtEl>
                                          <p:spTgt spid="3584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5843">
                                            <p:txEl>
                                              <p:pRg st="6" end="6"/>
                                            </p:txEl>
                                          </p:spTgt>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35843">
                                            <p:txEl>
                                              <p:pRg st="7" end="7"/>
                                            </p:txEl>
                                          </p:spTgt>
                                        </p:tgtEl>
                                        <p:attrNameLst>
                                          <p:attrName>style.visibility</p:attrName>
                                        </p:attrNameLst>
                                      </p:cBhvr>
                                      <p:to>
                                        <p:strVal val="visible"/>
                                      </p:to>
                                    </p:set>
                                    <p:anim calcmode="lin" valueType="num">
                                      <p:cBhvr additive="base">
                                        <p:cTn id="49" dur="500" fill="hold"/>
                                        <p:tgtEl>
                                          <p:spTgt spid="3584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5843">
                                            <p:txEl>
                                              <p:pRg st="7" end="7"/>
                                            </p:txEl>
                                          </p:spTgt>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35843">
                                            <p:txEl>
                                              <p:pRg st="8" end="8"/>
                                            </p:txEl>
                                          </p:spTgt>
                                        </p:tgtEl>
                                        <p:attrNameLst>
                                          <p:attrName>style.visibility</p:attrName>
                                        </p:attrNameLst>
                                      </p:cBhvr>
                                      <p:to>
                                        <p:strVal val="visible"/>
                                      </p:to>
                                    </p:set>
                                    <p:anim calcmode="lin" valueType="num">
                                      <p:cBhvr additive="base">
                                        <p:cTn id="55" dur="500" fill="hold"/>
                                        <p:tgtEl>
                                          <p:spTgt spid="3584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5843">
                                            <p:txEl>
                                              <p:pRg st="8" end="8"/>
                                            </p:txEl>
                                          </p:spTgt>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35843">
                                            <p:txEl>
                                              <p:pRg st="9" end="9"/>
                                            </p:txEl>
                                          </p:spTgt>
                                        </p:tgtEl>
                                        <p:attrNameLst>
                                          <p:attrName>style.visibility</p:attrName>
                                        </p:attrNameLst>
                                      </p:cBhvr>
                                      <p:to>
                                        <p:strVal val="visible"/>
                                      </p:to>
                                    </p:set>
                                    <p:anim calcmode="lin" valueType="num">
                                      <p:cBhvr additive="base">
                                        <p:cTn id="61" dur="500" fill="hold"/>
                                        <p:tgtEl>
                                          <p:spTgt spid="3584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5843">
                                            <p:txEl>
                                              <p:pRg st="9" end="9"/>
                                            </p:txEl>
                                          </p:spTgt>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35843">
                                            <p:txEl>
                                              <p:pRg st="10" end="10"/>
                                            </p:txEl>
                                          </p:spTgt>
                                        </p:tgtEl>
                                        <p:attrNameLst>
                                          <p:attrName>style.visibility</p:attrName>
                                        </p:attrNameLst>
                                      </p:cBhvr>
                                      <p:to>
                                        <p:strVal val="visible"/>
                                      </p:to>
                                    </p:set>
                                    <p:anim calcmode="lin" valueType="num">
                                      <p:cBhvr additive="base">
                                        <p:cTn id="67" dur="500" fill="hold"/>
                                        <p:tgtEl>
                                          <p:spTgt spid="3584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5843">
                                            <p:txEl>
                                              <p:pRg st="10" end="10"/>
                                            </p:txEl>
                                          </p:spTgt>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1" fill="hold" grpId="0" nodeType="clickEffect">
                                  <p:stCondLst>
                                    <p:cond delay="0"/>
                                  </p:stCondLst>
                                  <p:childTnLst>
                                    <p:set>
                                      <p:cBhvr>
                                        <p:cTn id="72" dur="1" fill="hold">
                                          <p:stCondLst>
                                            <p:cond delay="0"/>
                                          </p:stCondLst>
                                        </p:cTn>
                                        <p:tgtEl>
                                          <p:spTgt spid="35843">
                                            <p:txEl>
                                              <p:pRg st="11" end="11"/>
                                            </p:txEl>
                                          </p:spTgt>
                                        </p:tgtEl>
                                        <p:attrNameLst>
                                          <p:attrName>style.visibility</p:attrName>
                                        </p:attrNameLst>
                                      </p:cBhvr>
                                      <p:to>
                                        <p:strVal val="visible"/>
                                      </p:to>
                                    </p:set>
                                    <p:anim calcmode="lin" valueType="num">
                                      <p:cBhvr additive="base">
                                        <p:cTn id="73" dur="500" fill="hold"/>
                                        <p:tgtEl>
                                          <p:spTgt spid="3584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5843">
                                            <p:txEl>
                                              <p:pRg st="11" end="11"/>
                                            </p:txEl>
                                          </p:spTgt>
                                        </p:tgtEl>
                                        <p:attrNameLst>
                                          <p:attrName>ppt_y</p:attrName>
                                        </p:attrNameLst>
                                      </p:cBhvr>
                                      <p:tavLst>
                                        <p:tav tm="0">
                                          <p:val>
                                            <p:strVal val="0-#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1" fill="hold" grpId="0" nodeType="clickEffect">
                                  <p:stCondLst>
                                    <p:cond delay="0"/>
                                  </p:stCondLst>
                                  <p:childTnLst>
                                    <p:set>
                                      <p:cBhvr>
                                        <p:cTn id="78" dur="1" fill="hold">
                                          <p:stCondLst>
                                            <p:cond delay="0"/>
                                          </p:stCondLst>
                                        </p:cTn>
                                        <p:tgtEl>
                                          <p:spTgt spid="35843">
                                            <p:txEl>
                                              <p:pRg st="12" end="12"/>
                                            </p:txEl>
                                          </p:spTgt>
                                        </p:tgtEl>
                                        <p:attrNameLst>
                                          <p:attrName>style.visibility</p:attrName>
                                        </p:attrNameLst>
                                      </p:cBhvr>
                                      <p:to>
                                        <p:strVal val="visible"/>
                                      </p:to>
                                    </p:set>
                                    <p:anim calcmode="lin" valueType="num">
                                      <p:cBhvr additive="base">
                                        <p:cTn id="79" dur="500" fill="hold"/>
                                        <p:tgtEl>
                                          <p:spTgt spid="3584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5843">
                                            <p:txEl>
                                              <p:pRg st="12" end="12"/>
                                            </p:txEl>
                                          </p:spTgt>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35843">
                                            <p:txEl>
                                              <p:pRg st="13" end="13"/>
                                            </p:txEl>
                                          </p:spTgt>
                                        </p:tgtEl>
                                        <p:attrNameLst>
                                          <p:attrName>style.visibility</p:attrName>
                                        </p:attrNameLst>
                                      </p:cBhvr>
                                      <p:to>
                                        <p:strVal val="visible"/>
                                      </p:to>
                                    </p:set>
                                    <p:anim calcmode="lin" valueType="num">
                                      <p:cBhvr additive="base">
                                        <p:cTn id="85" dur="500" fill="hold"/>
                                        <p:tgtEl>
                                          <p:spTgt spid="3584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5843">
                                            <p:txEl>
                                              <p:pRg st="13" end="13"/>
                                            </p:txEl>
                                          </p:spTgt>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1" fill="hold" grpId="0" nodeType="clickEffect">
                                  <p:stCondLst>
                                    <p:cond delay="0"/>
                                  </p:stCondLst>
                                  <p:childTnLst>
                                    <p:set>
                                      <p:cBhvr>
                                        <p:cTn id="90" dur="1" fill="hold">
                                          <p:stCondLst>
                                            <p:cond delay="0"/>
                                          </p:stCondLst>
                                        </p:cTn>
                                        <p:tgtEl>
                                          <p:spTgt spid="35843">
                                            <p:txEl>
                                              <p:pRg st="14" end="14"/>
                                            </p:txEl>
                                          </p:spTgt>
                                        </p:tgtEl>
                                        <p:attrNameLst>
                                          <p:attrName>style.visibility</p:attrName>
                                        </p:attrNameLst>
                                      </p:cBhvr>
                                      <p:to>
                                        <p:strVal val="visible"/>
                                      </p:to>
                                    </p:set>
                                    <p:anim calcmode="lin" valueType="num">
                                      <p:cBhvr additive="base">
                                        <p:cTn id="91" dur="500" fill="hold"/>
                                        <p:tgtEl>
                                          <p:spTgt spid="3584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5843">
                                            <p:txEl>
                                              <p:pRg st="14" end="14"/>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4"/>
          <p:cNvSpPr/>
          <p:nvPr/>
        </p:nvSpPr>
        <p:spPr>
          <a:xfrm>
            <a:off x="431800" y="2717800"/>
            <a:ext cx="8420100" cy="338138"/>
          </a:xfrm>
          <a:prstGeom prst="rect">
            <a:avLst/>
          </a:prstGeom>
          <a:noFill/>
          <a:ln w="9525">
            <a:noFill/>
          </a:ln>
        </p:spPr>
        <p:txBody>
          <a:bodyPr>
            <a:spAutoFit/>
          </a:bodyPr>
          <a:lstStyle/>
          <a:p>
            <a:r>
              <a:rPr lang="en-US" altLang="zh-CN" sz="1600" dirty="0">
                <a:latin typeface="Arial" panose="020B0604020202020204" pitchFamily="34" charset="0"/>
              </a:rPr>
              <a:t>1. </a:t>
            </a:r>
            <a:r>
              <a:rPr lang="en-US" altLang="zh-CN" sz="1600" dirty="0">
                <a:latin typeface="Arial" panose="020B0604020202020204" pitchFamily="34" charset="0"/>
                <a:hlinkClick r:id="rId3"/>
              </a:rPr>
              <a:t>https://mp.weixin.qq.com/s/MwY7lUq_gxkjSK_Irfyqlw</a:t>
            </a:r>
            <a:endParaRPr lang="zh-CN" altLang="en-US" sz="1600" dirty="0">
              <a:latin typeface="Arial" panose="020B0604020202020204" pitchFamily="34" charset="0"/>
            </a:endParaRPr>
          </a:p>
        </p:txBody>
      </p:sp>
      <p:sp>
        <p:nvSpPr>
          <p:cNvPr id="34819" name="矩形 6"/>
          <p:cNvSpPr/>
          <p:nvPr/>
        </p:nvSpPr>
        <p:spPr>
          <a:xfrm>
            <a:off x="406400" y="3328988"/>
            <a:ext cx="8191500" cy="369887"/>
          </a:xfrm>
          <a:prstGeom prst="rect">
            <a:avLst/>
          </a:prstGeom>
          <a:noFill/>
          <a:ln w="9525">
            <a:noFill/>
          </a:ln>
        </p:spPr>
        <p:txBody>
          <a:bodyPr>
            <a:spAutoFit/>
          </a:bodyPr>
          <a:lstStyle/>
          <a:p>
            <a:r>
              <a:rPr lang="en-US" altLang="zh-CN" dirty="0">
                <a:latin typeface="Arial" panose="020B0604020202020204" pitchFamily="34" charset="0"/>
              </a:rPr>
              <a:t>2. </a:t>
            </a:r>
            <a:r>
              <a:rPr lang="en-US" altLang="zh-CN" dirty="0">
                <a:latin typeface="Arial" panose="020B0604020202020204" pitchFamily="34" charset="0"/>
                <a:hlinkClick r:id="rId4"/>
              </a:rPr>
              <a:t>https://jingyan.baidu.com/article/ca2d939d53353deb6d31ce4e.html</a:t>
            </a:r>
            <a:endParaRPr lang="zh-CN" altLang="en-US" dirty="0">
              <a:latin typeface="Arial" panose="020B0604020202020204" pitchFamily="34" charset="0"/>
            </a:endParaRPr>
          </a:p>
        </p:txBody>
      </p:sp>
      <p:sp>
        <p:nvSpPr>
          <p:cNvPr id="34820" name="矩形 7"/>
          <p:cNvSpPr/>
          <p:nvPr/>
        </p:nvSpPr>
        <p:spPr>
          <a:xfrm>
            <a:off x="406400" y="3962400"/>
            <a:ext cx="8191500" cy="369888"/>
          </a:xfrm>
          <a:prstGeom prst="rect">
            <a:avLst/>
          </a:prstGeom>
          <a:noFill/>
          <a:ln w="9525">
            <a:noFill/>
          </a:ln>
        </p:spPr>
        <p:txBody>
          <a:bodyPr>
            <a:spAutoFit/>
          </a:bodyPr>
          <a:lstStyle/>
          <a:p>
            <a:r>
              <a:rPr lang="en-US" altLang="zh-CN" dirty="0">
                <a:latin typeface="Arial" panose="020B0604020202020204" pitchFamily="34" charset="0"/>
              </a:rPr>
              <a:t>3. </a:t>
            </a:r>
            <a:r>
              <a:rPr lang="en-US" altLang="zh-CN" dirty="0">
                <a:latin typeface="Arial" panose="020B0604020202020204" pitchFamily="34" charset="0"/>
                <a:hlinkClick r:id="rId5"/>
              </a:rPr>
              <a:t>https://jingyan.baidu.com/album/ceb9fb10155118ccac2ba074.html</a:t>
            </a:r>
            <a:endParaRPr lang="zh-CN" altLang="en-US" dirty="0">
              <a:latin typeface="Arial" panose="020B0604020202020204" pitchFamily="34" charset="0"/>
            </a:endParaRPr>
          </a:p>
        </p:txBody>
      </p:sp>
      <p:sp>
        <p:nvSpPr>
          <p:cNvPr id="9" name="TextBox 8"/>
          <p:cNvSpPr txBox="1"/>
          <p:nvPr/>
        </p:nvSpPr>
        <p:spPr>
          <a:xfrm>
            <a:off x="406400" y="1016000"/>
            <a:ext cx="8420100" cy="584200"/>
          </a:xfrm>
          <a:prstGeom prst="rect">
            <a:avLst/>
          </a:prstGeom>
          <a:noFill/>
        </p:spPr>
        <p:txBody>
          <a:bodyPr>
            <a:spAutoFit/>
          </a:bodyPr>
          <a:lstStyle/>
          <a:p>
            <a:pPr marR="0" defTabSz="914400">
              <a:buClrTx/>
              <a:buSzTx/>
              <a:buFont typeface="Wingdings" panose="05000000000000000000" pitchFamily="2" charset="2"/>
              <a:buChar char="u"/>
              <a:defRPr/>
            </a:pPr>
            <a:r>
              <a:rPr kumimoji="0" lang="zh-CN" altLang="en-US" sz="3200" b="1" kern="1200" cap="none" spc="0" normalizeH="0" baseline="0" noProof="0" dirty="0">
                <a:solidFill>
                  <a:schemeClr val="tx1">
                    <a:lumMod val="50000"/>
                  </a:schemeClr>
                </a:solidFill>
                <a:latin typeface="Arial" panose="020B0604020202020204" pitchFamily="34" charset="0"/>
                <a:ea typeface="宋体" panose="02010600030101010101" pitchFamily="2" charset="-122"/>
                <a:cs typeface="+mn-cs"/>
              </a:rPr>
              <a:t>微机中常用的内部总线接口和外部总线接口</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3"/>
          <p:cNvSpPr txBox="1"/>
          <p:nvPr/>
        </p:nvSpPr>
        <p:spPr>
          <a:xfrm>
            <a:off x="304800" y="304800"/>
            <a:ext cx="8534400" cy="1236663"/>
          </a:xfrm>
          <a:prstGeom prst="rect">
            <a:avLst/>
          </a:prstGeom>
          <a:noFill/>
          <a:ln w="12700">
            <a:noFill/>
          </a:ln>
        </p:spPr>
        <p:txBody>
          <a:bodyPr>
            <a:spAutoFit/>
          </a:bodyPr>
          <a:lstStyle/>
          <a:p>
            <a:pPr>
              <a:spcBef>
                <a:spcPct val="50000"/>
              </a:spcBef>
            </a:pPr>
            <a:endParaRPr lang="en-US" altLang="zh-CN" b="1" dirty="0">
              <a:solidFill>
                <a:srgbClr val="000099"/>
              </a:solidFill>
              <a:latin typeface="Times New Roman" panose="02020603050405020304" pitchFamily="18" charset="0"/>
            </a:endParaRPr>
          </a:p>
          <a:p>
            <a:pPr>
              <a:spcBef>
                <a:spcPct val="50000"/>
              </a:spcBef>
            </a:pPr>
            <a:endParaRPr lang="en-US" altLang="zh-CN" b="1" dirty="0">
              <a:solidFill>
                <a:srgbClr val="000099"/>
              </a:solidFill>
              <a:latin typeface="Times New Roman" panose="02020603050405020304" pitchFamily="18" charset="0"/>
            </a:endParaRPr>
          </a:p>
          <a:p>
            <a:pPr>
              <a:spcBef>
                <a:spcPct val="50000"/>
              </a:spcBef>
            </a:pPr>
            <a:r>
              <a:rPr lang="en-US" altLang="zh-CN" b="1" dirty="0">
                <a:solidFill>
                  <a:schemeClr val="hlink"/>
                </a:solidFill>
                <a:latin typeface="Times New Roman" panose="02020603050405020304" pitchFamily="18" charset="0"/>
              </a:rPr>
              <a:t>  </a:t>
            </a:r>
            <a:r>
              <a:rPr lang="en-US" altLang="zh-CN" sz="2000" b="1" dirty="0">
                <a:solidFill>
                  <a:schemeClr val="hlink"/>
                </a:solidFill>
                <a:latin typeface="宋体" panose="02010600030101010101" pitchFamily="2" charset="-122"/>
              </a:rPr>
              <a:t> </a:t>
            </a:r>
            <a:r>
              <a:rPr lang="zh-CN" altLang="en-US" sz="2000" b="1" dirty="0">
                <a:solidFill>
                  <a:schemeClr val="hlink"/>
                </a:solidFill>
                <a:latin typeface="宋体" panose="02010600030101010101" pitchFamily="2" charset="-122"/>
              </a:rPr>
              <a:t>四类总线之间的关系如图所示。  </a:t>
            </a:r>
            <a:endParaRPr lang="zh-CN" altLang="en-US" sz="1600" b="1" dirty="0">
              <a:solidFill>
                <a:srgbClr val="0066FF"/>
              </a:solidFill>
              <a:latin typeface="Times New Roman" panose="02020603050405020304" pitchFamily="18" charset="0"/>
            </a:endParaRPr>
          </a:p>
        </p:txBody>
      </p:sp>
      <p:sp>
        <p:nvSpPr>
          <p:cNvPr id="35843" name="AutoShape 34">
            <a:hlinkClick r:id="rId3" action="ppaction://hlinksldjump"/>
          </p:cNvPr>
          <p:cNvSpPr/>
          <p:nvPr/>
        </p:nvSpPr>
        <p:spPr>
          <a:xfrm>
            <a:off x="8623300" y="6481763"/>
            <a:ext cx="434975" cy="260350"/>
          </a:xfrm>
          <a:prstGeom prst="actionButtonBeginning">
            <a:avLst/>
          </a:prstGeom>
          <a:solidFill>
            <a:srgbClr val="B2B2B2"/>
          </a:solidFill>
          <a:ln w="12700" cap="flat" cmpd="sng">
            <a:solidFill>
              <a:srgbClr val="5F5F5F"/>
            </a:solidFill>
            <a:prstDash val="solid"/>
            <a:miter/>
            <a:headEnd type="none" w="med" len="med"/>
            <a:tailEnd type="none" w="med" len="med"/>
          </a:ln>
        </p:spPr>
        <p:txBody>
          <a:bodyPr wrap="none" anchor="ctr" anchorCtr="0">
            <a:spAutoFit/>
          </a:bodyPr>
          <a:lstStyle/>
          <a:p>
            <a:endParaRPr lang="zh-CN" altLang="en-US" dirty="0">
              <a:latin typeface="Arial" panose="020B0604020202020204" pitchFamily="34" charset="0"/>
            </a:endParaRPr>
          </a:p>
        </p:txBody>
      </p:sp>
      <p:grpSp>
        <p:nvGrpSpPr>
          <p:cNvPr id="35844" name="Group 37"/>
          <p:cNvGrpSpPr/>
          <p:nvPr/>
        </p:nvGrpSpPr>
        <p:grpSpPr>
          <a:xfrm>
            <a:off x="609600" y="2300288"/>
            <a:ext cx="7467600" cy="2743200"/>
            <a:chOff x="384" y="1823"/>
            <a:chExt cx="4704" cy="1728"/>
          </a:xfrm>
        </p:grpSpPr>
        <p:sp>
          <p:nvSpPr>
            <p:cNvPr id="35846" name="Line 4"/>
            <p:cNvSpPr/>
            <p:nvPr/>
          </p:nvSpPr>
          <p:spPr>
            <a:xfrm>
              <a:off x="384" y="3551"/>
              <a:ext cx="4704" cy="0"/>
            </a:xfrm>
            <a:prstGeom prst="line">
              <a:avLst/>
            </a:prstGeom>
            <a:ln w="95250" cap="flat" cmpd="sng">
              <a:solidFill>
                <a:srgbClr val="996600"/>
              </a:solidFill>
              <a:prstDash val="solid"/>
              <a:headEnd type="none" w="med" len="med"/>
              <a:tailEnd type="none" w="sm" len="sm"/>
            </a:ln>
          </p:spPr>
        </p:sp>
        <p:sp>
          <p:nvSpPr>
            <p:cNvPr id="35847" name="Rectangle 5"/>
            <p:cNvSpPr/>
            <p:nvPr/>
          </p:nvSpPr>
          <p:spPr>
            <a:xfrm>
              <a:off x="624" y="1871"/>
              <a:ext cx="2016" cy="1152"/>
            </a:xfrm>
            <a:prstGeom prst="rect">
              <a:avLst/>
            </a:prstGeom>
            <a:solidFill>
              <a:srgbClr val="CCFFCC"/>
            </a:solidFill>
            <a:ln w="12700" cap="flat" cmpd="sng">
              <a:solidFill>
                <a:srgbClr val="A50021"/>
              </a:solidFill>
              <a:prstDash val="solid"/>
              <a:miter/>
              <a:headEnd type="none" w="med" len="med"/>
              <a:tailEnd type="none" w="sm" len="sm"/>
            </a:ln>
          </p:spPr>
          <p:txBody>
            <a:bodyPr anchor="ctr" anchorCtr="0">
              <a:spAutoFit/>
            </a:bodyPr>
            <a:lstStyle/>
            <a:p>
              <a:endParaRPr lang="zh-CN" altLang="en-US" dirty="0">
                <a:latin typeface="Arial" panose="020B0604020202020204" pitchFamily="34" charset="0"/>
              </a:endParaRPr>
            </a:p>
          </p:txBody>
        </p:sp>
        <p:sp>
          <p:nvSpPr>
            <p:cNvPr id="35848" name="Rectangle 6"/>
            <p:cNvSpPr/>
            <p:nvPr/>
          </p:nvSpPr>
          <p:spPr>
            <a:xfrm>
              <a:off x="720" y="2289"/>
              <a:ext cx="768" cy="220"/>
            </a:xfrm>
            <a:prstGeom prst="rect">
              <a:avLst/>
            </a:prstGeom>
            <a:solidFill>
              <a:srgbClr val="CCFFFF"/>
            </a:solidFill>
            <a:ln w="12700" cap="flat" cmpd="sng">
              <a:solidFill>
                <a:srgbClr val="A50021"/>
              </a:solidFill>
              <a:prstDash val="solid"/>
              <a:miter/>
              <a:headEnd type="none" w="med" len="med"/>
              <a:tailEnd type="none" w="sm" len="sm"/>
            </a:ln>
          </p:spPr>
          <p:txBody>
            <a:bodyPr anchor="ctr" anchorCtr="0">
              <a:spAutoFit/>
            </a:bodyPr>
            <a:lstStyle/>
            <a:p>
              <a:pPr algn="ctr"/>
              <a:endParaRPr lang="zh-CN" altLang="zh-CN" sz="1600" b="1" dirty="0">
                <a:solidFill>
                  <a:srgbClr val="0066FF"/>
                </a:solidFill>
                <a:latin typeface="Times New Roman" panose="02020603050405020304" pitchFamily="18" charset="0"/>
                <a:ea typeface="仿宋_GB2312" panose="02010609030101010101" pitchFamily="49" charset="-122"/>
              </a:endParaRPr>
            </a:p>
          </p:txBody>
        </p:sp>
        <p:sp>
          <p:nvSpPr>
            <p:cNvPr id="35849" name="Text Box 7"/>
            <p:cNvSpPr txBox="1"/>
            <p:nvPr/>
          </p:nvSpPr>
          <p:spPr>
            <a:xfrm>
              <a:off x="672" y="2255"/>
              <a:ext cx="720" cy="481"/>
            </a:xfrm>
            <a:prstGeom prst="rect">
              <a:avLst/>
            </a:prstGeom>
            <a:noFill/>
            <a:ln w="12700">
              <a:noFill/>
            </a:ln>
          </p:spPr>
          <p:txBody>
            <a:bodyPr>
              <a:spAutoFit/>
            </a:bodyPr>
            <a:lstStyle/>
            <a:p>
              <a:pPr>
                <a:spcBef>
                  <a:spcPct val="50000"/>
                </a:spcBef>
              </a:pPr>
              <a:r>
                <a:rPr lang="zh-CN" altLang="zh-CN" sz="2000" b="1" dirty="0">
                  <a:latin typeface="Times New Roman" panose="02020603050405020304" pitchFamily="18" charset="0"/>
                  <a:ea typeface="仿宋_GB2312" panose="02010609030101010101" pitchFamily="49" charset="-122"/>
                </a:rPr>
                <a:t>    </a:t>
              </a:r>
              <a:r>
                <a:rPr lang="en-US" altLang="zh-CN" sz="2000" b="1" dirty="0">
                  <a:solidFill>
                    <a:srgbClr val="000099"/>
                  </a:solidFill>
                  <a:latin typeface="Times New Roman" panose="02020603050405020304" pitchFamily="18" charset="0"/>
                  <a:ea typeface="仿宋_GB2312" panose="02010609030101010101" pitchFamily="49" charset="-122"/>
                </a:rPr>
                <a:t>CPU</a:t>
              </a:r>
            </a:p>
            <a:p>
              <a:pPr>
                <a:spcBef>
                  <a:spcPct val="50000"/>
                </a:spcBef>
              </a:pPr>
              <a:r>
                <a:rPr lang="en-US" altLang="zh-CN" sz="1600" b="1" dirty="0">
                  <a:latin typeface="仿宋_GB2312" panose="02010609030101010101" pitchFamily="49" charset="-122"/>
                  <a:ea typeface="仿宋_GB2312" panose="02010609030101010101" pitchFamily="49" charset="-122"/>
                </a:rPr>
                <a:t> </a:t>
              </a:r>
              <a:r>
                <a:rPr lang="zh-CN" altLang="en-US" sz="1600" b="1" dirty="0">
                  <a:solidFill>
                    <a:srgbClr val="FF3300"/>
                  </a:solidFill>
                  <a:latin typeface="仿宋_GB2312" panose="02010609030101010101" pitchFamily="49" charset="-122"/>
                  <a:ea typeface="仿宋_GB2312" panose="02010609030101010101" pitchFamily="49" charset="-122"/>
                </a:rPr>
                <a:t>片内总线</a:t>
              </a:r>
              <a:endParaRPr lang="zh-CN" altLang="en-US" sz="1600" b="1" dirty="0">
                <a:latin typeface="Times New Roman" panose="02020603050405020304" pitchFamily="18" charset="0"/>
              </a:endParaRPr>
            </a:p>
          </p:txBody>
        </p:sp>
        <p:sp>
          <p:nvSpPr>
            <p:cNvPr id="35850" name="Line 8"/>
            <p:cNvSpPr/>
            <p:nvPr/>
          </p:nvSpPr>
          <p:spPr>
            <a:xfrm>
              <a:off x="1488" y="2639"/>
              <a:ext cx="1104" cy="0"/>
            </a:xfrm>
            <a:prstGeom prst="line">
              <a:avLst/>
            </a:prstGeom>
            <a:ln w="76200" cap="flat" cmpd="sng">
              <a:solidFill>
                <a:srgbClr val="996600"/>
              </a:solidFill>
              <a:prstDash val="solid"/>
              <a:headEnd type="none" w="med" len="med"/>
              <a:tailEnd type="triangle" w="sm" len="sm"/>
            </a:ln>
          </p:spPr>
        </p:sp>
        <p:sp>
          <p:nvSpPr>
            <p:cNvPr id="35851" name="Rectangle 9"/>
            <p:cNvSpPr/>
            <p:nvPr/>
          </p:nvSpPr>
          <p:spPr>
            <a:xfrm>
              <a:off x="1632" y="2015"/>
              <a:ext cx="384" cy="288"/>
            </a:xfrm>
            <a:prstGeom prst="rect">
              <a:avLst/>
            </a:prstGeom>
            <a:solidFill>
              <a:srgbClr val="CCFFFF"/>
            </a:solidFill>
            <a:ln w="12700" cap="flat" cmpd="sng">
              <a:solidFill>
                <a:srgbClr val="A50021"/>
              </a:solidFill>
              <a:prstDash val="solid"/>
              <a:miter/>
              <a:headEnd type="none" w="med" len="med"/>
              <a:tailEnd type="none" w="sm" len="sm"/>
            </a:ln>
          </p:spPr>
          <p:txBody>
            <a:bodyPr anchor="ctr" anchorCtr="0">
              <a:spAutoFit/>
            </a:bodyPr>
            <a:lstStyle/>
            <a:p>
              <a:endParaRPr lang="zh-CN" altLang="en-US" dirty="0">
                <a:latin typeface="Arial" panose="020B0604020202020204" pitchFamily="34" charset="0"/>
              </a:endParaRPr>
            </a:p>
          </p:txBody>
        </p:sp>
        <p:sp>
          <p:nvSpPr>
            <p:cNvPr id="35852" name="Rectangle 10"/>
            <p:cNvSpPr/>
            <p:nvPr/>
          </p:nvSpPr>
          <p:spPr>
            <a:xfrm>
              <a:off x="2160" y="2015"/>
              <a:ext cx="384" cy="288"/>
            </a:xfrm>
            <a:prstGeom prst="rect">
              <a:avLst/>
            </a:prstGeom>
            <a:solidFill>
              <a:srgbClr val="CCFFFF"/>
            </a:solidFill>
            <a:ln w="12700" cap="flat" cmpd="sng">
              <a:solidFill>
                <a:srgbClr val="A50021"/>
              </a:solidFill>
              <a:prstDash val="solid"/>
              <a:miter/>
              <a:headEnd type="none" w="med" len="med"/>
              <a:tailEnd type="none" w="sm" len="sm"/>
            </a:ln>
          </p:spPr>
          <p:txBody>
            <a:bodyPr anchor="ctr" anchorCtr="0">
              <a:spAutoFit/>
            </a:bodyPr>
            <a:lstStyle/>
            <a:p>
              <a:endParaRPr lang="zh-CN" altLang="en-US" dirty="0">
                <a:latin typeface="Arial" panose="020B0604020202020204" pitchFamily="34" charset="0"/>
              </a:endParaRPr>
            </a:p>
          </p:txBody>
        </p:sp>
        <p:sp>
          <p:nvSpPr>
            <p:cNvPr id="35853" name="Line 11"/>
            <p:cNvSpPr/>
            <p:nvPr/>
          </p:nvSpPr>
          <p:spPr>
            <a:xfrm>
              <a:off x="1824" y="2303"/>
              <a:ext cx="0" cy="336"/>
            </a:xfrm>
            <a:prstGeom prst="line">
              <a:avLst/>
            </a:prstGeom>
            <a:ln w="76200" cap="flat" cmpd="sng">
              <a:solidFill>
                <a:srgbClr val="996600"/>
              </a:solidFill>
              <a:prstDash val="solid"/>
              <a:headEnd type="triangle" w="sm" len="sm"/>
              <a:tailEnd type="triangle" w="sm" len="sm"/>
            </a:ln>
          </p:spPr>
        </p:sp>
        <p:sp>
          <p:nvSpPr>
            <p:cNvPr id="35854" name="Line 12"/>
            <p:cNvSpPr/>
            <p:nvPr/>
          </p:nvSpPr>
          <p:spPr>
            <a:xfrm>
              <a:off x="2352" y="2303"/>
              <a:ext cx="0" cy="336"/>
            </a:xfrm>
            <a:prstGeom prst="line">
              <a:avLst/>
            </a:prstGeom>
            <a:ln w="76200" cap="flat" cmpd="sng">
              <a:solidFill>
                <a:srgbClr val="996600"/>
              </a:solidFill>
              <a:prstDash val="solid"/>
              <a:headEnd type="triangle" w="sm" len="sm"/>
              <a:tailEnd type="triangle" w="sm" len="sm"/>
            </a:ln>
          </p:spPr>
        </p:sp>
        <p:sp>
          <p:nvSpPr>
            <p:cNvPr id="35855" name="Text Box 13"/>
            <p:cNvSpPr txBox="1"/>
            <p:nvPr/>
          </p:nvSpPr>
          <p:spPr>
            <a:xfrm>
              <a:off x="1680" y="2063"/>
              <a:ext cx="336" cy="250"/>
            </a:xfrm>
            <a:prstGeom prst="rect">
              <a:avLst/>
            </a:prstGeom>
            <a:noFill/>
            <a:ln w="12700">
              <a:noFill/>
            </a:ln>
          </p:spPr>
          <p:txBody>
            <a:bodyPr>
              <a:spAutoFit/>
            </a:bodyPr>
            <a:lstStyle/>
            <a:p>
              <a:pPr>
                <a:spcBef>
                  <a:spcPct val="50000"/>
                </a:spcBef>
              </a:pPr>
              <a:r>
                <a:rPr lang="en-US" altLang="zh-CN" sz="2000" b="1" dirty="0">
                  <a:solidFill>
                    <a:srgbClr val="000099"/>
                  </a:solidFill>
                  <a:latin typeface="Times New Roman" panose="02020603050405020304" pitchFamily="18" charset="0"/>
                  <a:ea typeface="仿宋_GB2312" panose="02010609030101010101" pitchFamily="49" charset="-122"/>
                </a:rPr>
                <a:t>M</a:t>
              </a:r>
              <a:endParaRPr lang="en-US" altLang="zh-CN" sz="1600" b="1" dirty="0">
                <a:latin typeface="Times New Roman" panose="02020603050405020304" pitchFamily="18" charset="0"/>
                <a:ea typeface="仿宋_GB2312" panose="02010609030101010101" pitchFamily="49" charset="-122"/>
              </a:endParaRPr>
            </a:p>
          </p:txBody>
        </p:sp>
        <p:sp>
          <p:nvSpPr>
            <p:cNvPr id="35856" name="Text Box 14"/>
            <p:cNvSpPr txBox="1"/>
            <p:nvPr/>
          </p:nvSpPr>
          <p:spPr>
            <a:xfrm>
              <a:off x="2160" y="2063"/>
              <a:ext cx="432" cy="250"/>
            </a:xfrm>
            <a:prstGeom prst="rect">
              <a:avLst/>
            </a:prstGeom>
            <a:noFill/>
            <a:ln w="12700">
              <a:noFill/>
            </a:ln>
          </p:spPr>
          <p:txBody>
            <a:bodyPr>
              <a:spAutoFit/>
            </a:bodyPr>
            <a:lstStyle/>
            <a:p>
              <a:pPr>
                <a:spcBef>
                  <a:spcPct val="50000"/>
                </a:spcBef>
              </a:pPr>
              <a:r>
                <a:rPr lang="en-US" altLang="zh-CN" sz="2000" b="1" dirty="0">
                  <a:solidFill>
                    <a:srgbClr val="003399"/>
                  </a:solidFill>
                  <a:latin typeface="Times New Roman" panose="02020603050405020304" pitchFamily="18" charset="0"/>
                  <a:ea typeface="仿宋_GB2312" panose="02010609030101010101" pitchFamily="49" charset="-122"/>
                </a:rPr>
                <a:t>I/O</a:t>
              </a:r>
              <a:endParaRPr lang="en-US" altLang="zh-CN" sz="2000" b="1" dirty="0">
                <a:latin typeface="Times New Roman" panose="02020603050405020304" pitchFamily="18" charset="0"/>
                <a:ea typeface="仿宋_GB2312" panose="02010609030101010101" pitchFamily="49" charset="-122"/>
              </a:endParaRPr>
            </a:p>
          </p:txBody>
        </p:sp>
        <p:sp>
          <p:nvSpPr>
            <p:cNvPr id="35857" name="Text Box 15"/>
            <p:cNvSpPr txBox="1"/>
            <p:nvPr/>
          </p:nvSpPr>
          <p:spPr>
            <a:xfrm>
              <a:off x="1632" y="2687"/>
              <a:ext cx="864" cy="212"/>
            </a:xfrm>
            <a:prstGeom prst="rect">
              <a:avLst/>
            </a:prstGeom>
            <a:noFill/>
            <a:ln w="12700">
              <a:noFill/>
            </a:ln>
          </p:spPr>
          <p:txBody>
            <a:bodyPr>
              <a:spAutoFit/>
            </a:bodyPr>
            <a:lstStyle/>
            <a:p>
              <a:pPr>
                <a:spcBef>
                  <a:spcPct val="50000"/>
                </a:spcBef>
              </a:pPr>
              <a:r>
                <a:rPr lang="zh-CN" altLang="en-US" sz="1600" b="1" dirty="0">
                  <a:solidFill>
                    <a:srgbClr val="FF3300"/>
                  </a:solidFill>
                  <a:latin typeface="Times New Roman" panose="02020603050405020304" pitchFamily="18" charset="0"/>
                  <a:ea typeface="仿宋_GB2312" panose="02010609030101010101" pitchFamily="49" charset="-122"/>
                </a:rPr>
                <a:t>片间总线</a:t>
              </a:r>
              <a:endParaRPr lang="zh-CN" altLang="en-US" sz="1600" b="1" dirty="0">
                <a:solidFill>
                  <a:srgbClr val="0066FF"/>
                </a:solidFill>
                <a:latin typeface="Times New Roman" panose="02020603050405020304" pitchFamily="18" charset="0"/>
                <a:ea typeface="仿宋_GB2312" panose="02010609030101010101" pitchFamily="49" charset="-122"/>
              </a:endParaRPr>
            </a:p>
          </p:txBody>
        </p:sp>
        <p:sp>
          <p:nvSpPr>
            <p:cNvPr id="35858" name="Line 16"/>
            <p:cNvSpPr/>
            <p:nvPr/>
          </p:nvSpPr>
          <p:spPr>
            <a:xfrm>
              <a:off x="1584" y="3023"/>
              <a:ext cx="0" cy="528"/>
            </a:xfrm>
            <a:prstGeom prst="line">
              <a:avLst/>
            </a:prstGeom>
            <a:ln w="95250" cap="flat" cmpd="sng">
              <a:solidFill>
                <a:srgbClr val="996600"/>
              </a:solidFill>
              <a:prstDash val="solid"/>
              <a:headEnd type="triangle" w="sm" len="sm"/>
              <a:tailEnd type="triangle" w="sm" len="sm"/>
            </a:ln>
          </p:spPr>
        </p:sp>
        <p:sp>
          <p:nvSpPr>
            <p:cNvPr id="35859" name="Rectangle 18"/>
            <p:cNvSpPr/>
            <p:nvPr/>
          </p:nvSpPr>
          <p:spPr>
            <a:xfrm>
              <a:off x="3747" y="2543"/>
              <a:ext cx="816" cy="432"/>
            </a:xfrm>
            <a:prstGeom prst="rect">
              <a:avLst/>
            </a:prstGeom>
            <a:solidFill>
              <a:srgbClr val="CCFFCC"/>
            </a:solidFill>
            <a:ln w="12700" cap="flat" cmpd="sng">
              <a:solidFill>
                <a:srgbClr val="A50021"/>
              </a:solidFill>
              <a:prstDash val="solid"/>
              <a:miter/>
              <a:headEnd type="none" w="med" len="med"/>
              <a:tailEnd type="none" w="sm" len="sm"/>
            </a:ln>
          </p:spPr>
          <p:txBody>
            <a:bodyPr anchor="ctr" anchorCtr="0">
              <a:spAutoFit/>
            </a:bodyPr>
            <a:lstStyle/>
            <a:p>
              <a:endParaRPr lang="zh-CN" altLang="en-US" dirty="0">
                <a:latin typeface="Arial" panose="020B0604020202020204" pitchFamily="34" charset="0"/>
              </a:endParaRPr>
            </a:p>
          </p:txBody>
        </p:sp>
        <p:sp>
          <p:nvSpPr>
            <p:cNvPr id="35860" name="Rectangle 19"/>
            <p:cNvSpPr/>
            <p:nvPr/>
          </p:nvSpPr>
          <p:spPr>
            <a:xfrm>
              <a:off x="3753" y="1823"/>
              <a:ext cx="816" cy="336"/>
            </a:xfrm>
            <a:prstGeom prst="rect">
              <a:avLst/>
            </a:prstGeom>
            <a:solidFill>
              <a:srgbClr val="CCFFCC"/>
            </a:solidFill>
            <a:ln w="12700" cap="flat" cmpd="sng">
              <a:solidFill>
                <a:srgbClr val="A50021"/>
              </a:solidFill>
              <a:prstDash val="solid"/>
              <a:miter/>
              <a:headEnd type="none" w="med" len="med"/>
              <a:tailEnd type="none" w="sm" len="sm"/>
            </a:ln>
          </p:spPr>
          <p:txBody>
            <a:bodyPr anchor="ctr" anchorCtr="0">
              <a:spAutoFit/>
            </a:bodyPr>
            <a:lstStyle/>
            <a:p>
              <a:endParaRPr lang="zh-CN" altLang="en-US" dirty="0">
                <a:latin typeface="Arial" panose="020B0604020202020204" pitchFamily="34" charset="0"/>
              </a:endParaRPr>
            </a:p>
          </p:txBody>
        </p:sp>
        <p:sp>
          <p:nvSpPr>
            <p:cNvPr id="35861" name="Line 21"/>
            <p:cNvSpPr/>
            <p:nvPr/>
          </p:nvSpPr>
          <p:spPr>
            <a:xfrm>
              <a:off x="4185" y="2975"/>
              <a:ext cx="0" cy="576"/>
            </a:xfrm>
            <a:prstGeom prst="line">
              <a:avLst/>
            </a:prstGeom>
            <a:ln w="95250" cap="flat" cmpd="sng">
              <a:solidFill>
                <a:srgbClr val="996600"/>
              </a:solidFill>
              <a:prstDash val="solid"/>
              <a:headEnd type="triangle" w="sm" len="sm"/>
              <a:tailEnd type="triangle" w="sm" len="sm"/>
            </a:ln>
          </p:spPr>
        </p:sp>
        <p:sp>
          <p:nvSpPr>
            <p:cNvPr id="35862" name="Line 22"/>
            <p:cNvSpPr/>
            <p:nvPr/>
          </p:nvSpPr>
          <p:spPr>
            <a:xfrm>
              <a:off x="4167" y="2159"/>
              <a:ext cx="0" cy="384"/>
            </a:xfrm>
            <a:prstGeom prst="line">
              <a:avLst/>
            </a:prstGeom>
            <a:ln w="95250" cap="flat" cmpd="sng">
              <a:solidFill>
                <a:srgbClr val="996600"/>
              </a:solidFill>
              <a:prstDash val="solid"/>
              <a:headEnd type="triangle" w="sm" len="sm"/>
              <a:tailEnd type="triangle" w="sm" len="sm"/>
            </a:ln>
          </p:spPr>
        </p:sp>
        <p:sp>
          <p:nvSpPr>
            <p:cNvPr id="35863" name="Text Box 23"/>
            <p:cNvSpPr txBox="1"/>
            <p:nvPr/>
          </p:nvSpPr>
          <p:spPr>
            <a:xfrm>
              <a:off x="3024" y="2639"/>
              <a:ext cx="864" cy="212"/>
            </a:xfrm>
            <a:prstGeom prst="rect">
              <a:avLst/>
            </a:prstGeom>
            <a:noFill/>
            <a:ln w="12700">
              <a:noFill/>
            </a:ln>
          </p:spPr>
          <p:txBody>
            <a:bodyPr>
              <a:spAutoFit/>
            </a:bodyPr>
            <a:lstStyle/>
            <a:p>
              <a:pPr>
                <a:spcBef>
                  <a:spcPct val="50000"/>
                </a:spcBef>
              </a:pPr>
              <a:endParaRPr lang="zh-CN" altLang="zh-CN" sz="1600" b="1" dirty="0">
                <a:solidFill>
                  <a:srgbClr val="003399"/>
                </a:solidFill>
                <a:latin typeface="Times New Roman" panose="02020603050405020304" pitchFamily="18" charset="0"/>
                <a:ea typeface="仿宋_GB2312" panose="02010609030101010101" pitchFamily="49" charset="-122"/>
              </a:endParaRPr>
            </a:p>
          </p:txBody>
        </p:sp>
        <p:sp>
          <p:nvSpPr>
            <p:cNvPr id="35864" name="Text Box 24"/>
            <p:cNvSpPr txBox="1"/>
            <p:nvPr/>
          </p:nvSpPr>
          <p:spPr>
            <a:xfrm>
              <a:off x="3765" y="2639"/>
              <a:ext cx="960" cy="250"/>
            </a:xfrm>
            <a:prstGeom prst="rect">
              <a:avLst/>
            </a:prstGeom>
            <a:noFill/>
            <a:ln w="12700">
              <a:noFill/>
            </a:ln>
          </p:spPr>
          <p:txBody>
            <a:bodyPr>
              <a:spAutoFit/>
            </a:bodyPr>
            <a:lstStyle/>
            <a:p>
              <a:pPr>
                <a:spcBef>
                  <a:spcPct val="50000"/>
                </a:spcBef>
              </a:pPr>
              <a:r>
                <a:rPr lang="en-US" altLang="zh-CN" sz="2000" b="1" dirty="0">
                  <a:solidFill>
                    <a:srgbClr val="000099"/>
                  </a:solidFill>
                  <a:latin typeface="Times New Roman" panose="02020603050405020304" pitchFamily="18" charset="0"/>
                  <a:ea typeface="仿宋_GB2312" panose="02010609030101010101" pitchFamily="49" charset="-122"/>
                </a:rPr>
                <a:t>I/O</a:t>
              </a:r>
              <a:r>
                <a:rPr lang="zh-CN" altLang="zh-CN" sz="2000" b="1" dirty="0">
                  <a:solidFill>
                    <a:srgbClr val="000099"/>
                  </a:solidFill>
                  <a:latin typeface="Times New Roman" panose="02020603050405020304" pitchFamily="18" charset="0"/>
                  <a:ea typeface="仿宋_GB2312" panose="02010609030101010101" pitchFamily="49" charset="-122"/>
                </a:rPr>
                <a:t>接口板</a:t>
              </a:r>
              <a:endParaRPr lang="zh-CN" altLang="en-US" sz="2000" b="1" dirty="0">
                <a:solidFill>
                  <a:srgbClr val="000099"/>
                </a:solidFill>
                <a:latin typeface="Times New Roman" panose="02020603050405020304" pitchFamily="18" charset="0"/>
                <a:ea typeface="仿宋_GB2312" panose="02010609030101010101" pitchFamily="49" charset="-122"/>
              </a:endParaRPr>
            </a:p>
          </p:txBody>
        </p:sp>
        <p:sp>
          <p:nvSpPr>
            <p:cNvPr id="35865" name="Text Box 25"/>
            <p:cNvSpPr txBox="1"/>
            <p:nvPr/>
          </p:nvSpPr>
          <p:spPr>
            <a:xfrm>
              <a:off x="3783" y="1871"/>
              <a:ext cx="816" cy="250"/>
            </a:xfrm>
            <a:prstGeom prst="rect">
              <a:avLst/>
            </a:prstGeom>
            <a:noFill/>
            <a:ln w="12700">
              <a:noFill/>
            </a:ln>
          </p:spPr>
          <p:txBody>
            <a:bodyPr>
              <a:spAutoFit/>
            </a:bodyPr>
            <a:lstStyle/>
            <a:p>
              <a:pPr>
                <a:spcBef>
                  <a:spcPct val="50000"/>
                </a:spcBef>
              </a:pPr>
              <a:r>
                <a:rPr lang="zh-CN" altLang="en-US" sz="2000" b="1" dirty="0">
                  <a:solidFill>
                    <a:srgbClr val="000099"/>
                  </a:solidFill>
                  <a:latin typeface="Times New Roman" panose="02020603050405020304" pitchFamily="18" charset="0"/>
                  <a:ea typeface="仿宋_GB2312" panose="02010609030101010101" pitchFamily="49" charset="-122"/>
                </a:rPr>
                <a:t>外部设备</a:t>
              </a:r>
            </a:p>
          </p:txBody>
        </p:sp>
        <p:sp>
          <p:nvSpPr>
            <p:cNvPr id="35866" name="Text Box 26"/>
            <p:cNvSpPr txBox="1"/>
            <p:nvPr/>
          </p:nvSpPr>
          <p:spPr>
            <a:xfrm>
              <a:off x="1872" y="3263"/>
              <a:ext cx="1056" cy="212"/>
            </a:xfrm>
            <a:prstGeom prst="rect">
              <a:avLst/>
            </a:prstGeom>
            <a:noFill/>
            <a:ln w="12700">
              <a:noFill/>
            </a:ln>
          </p:spPr>
          <p:txBody>
            <a:bodyPr>
              <a:spAutoFit/>
            </a:bodyPr>
            <a:lstStyle/>
            <a:p>
              <a:pPr>
                <a:spcBef>
                  <a:spcPct val="50000"/>
                </a:spcBef>
              </a:pPr>
              <a:r>
                <a:rPr lang="zh-CN" altLang="en-US" sz="1600" b="1" dirty="0">
                  <a:solidFill>
                    <a:srgbClr val="FF3300"/>
                  </a:solidFill>
                  <a:latin typeface="Times New Roman" panose="02020603050405020304" pitchFamily="18" charset="0"/>
                  <a:ea typeface="仿宋_GB2312" panose="02010609030101010101" pitchFamily="49" charset="-122"/>
                </a:rPr>
                <a:t>内总线</a:t>
              </a:r>
            </a:p>
          </p:txBody>
        </p:sp>
        <p:sp>
          <p:nvSpPr>
            <p:cNvPr id="35867" name="Text Box 28"/>
            <p:cNvSpPr txBox="1"/>
            <p:nvPr/>
          </p:nvSpPr>
          <p:spPr>
            <a:xfrm>
              <a:off x="4209" y="2255"/>
              <a:ext cx="624" cy="212"/>
            </a:xfrm>
            <a:prstGeom prst="rect">
              <a:avLst/>
            </a:prstGeom>
            <a:noFill/>
            <a:ln w="12700">
              <a:noFill/>
            </a:ln>
          </p:spPr>
          <p:txBody>
            <a:bodyPr>
              <a:spAutoFit/>
            </a:bodyPr>
            <a:lstStyle/>
            <a:p>
              <a:pPr>
                <a:spcBef>
                  <a:spcPct val="50000"/>
                </a:spcBef>
              </a:pPr>
              <a:r>
                <a:rPr lang="zh-CN" altLang="en-US" sz="1600" b="1" dirty="0">
                  <a:solidFill>
                    <a:srgbClr val="FF3300"/>
                  </a:solidFill>
                  <a:latin typeface="Times New Roman" panose="02020603050405020304" pitchFamily="18" charset="0"/>
                  <a:ea typeface="仿宋_GB2312" panose="02010609030101010101" pitchFamily="49" charset="-122"/>
                </a:rPr>
                <a:t>外总线</a:t>
              </a:r>
            </a:p>
          </p:txBody>
        </p:sp>
      </p:grpSp>
      <p:sp>
        <p:nvSpPr>
          <p:cNvPr id="35845" name="Rectangle 39"/>
          <p:cNvSpPr/>
          <p:nvPr/>
        </p:nvSpPr>
        <p:spPr>
          <a:xfrm>
            <a:off x="2143125" y="5599113"/>
            <a:ext cx="4151313" cy="461962"/>
          </a:xfrm>
          <a:prstGeom prst="rect">
            <a:avLst/>
          </a:prstGeom>
          <a:noFill/>
          <a:ln w="12700">
            <a:noFill/>
          </a:ln>
        </p:spPr>
        <p:txBody>
          <a:bodyPr wrap="none">
            <a:spAutoFit/>
          </a:bodyPr>
          <a:lstStyle/>
          <a:p>
            <a:pPr>
              <a:spcBef>
                <a:spcPct val="50000"/>
              </a:spcBef>
            </a:pPr>
            <a:r>
              <a:rPr lang="zh-CN" altLang="en-US" sz="2400" b="1" dirty="0">
                <a:latin typeface="Times New Roman" panose="02020603050405020304" pitchFamily="18" charset="0"/>
              </a:rPr>
              <a:t>图</a:t>
            </a:r>
            <a:r>
              <a:rPr lang="en-US" altLang="zh-CN" sz="2400" b="1" dirty="0">
                <a:latin typeface="Times New Roman" panose="02020603050405020304" pitchFamily="18" charset="0"/>
              </a:rPr>
              <a:t>1-5  </a:t>
            </a:r>
            <a:r>
              <a:rPr lang="zh-CN" altLang="en-US" sz="2400" b="1" dirty="0">
                <a:latin typeface="Times New Roman" panose="02020603050405020304" pitchFamily="18" charset="0"/>
              </a:rPr>
              <a:t>微型计算机的总线结构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7">
                                            <p:txEl>
                                              <p:pRg st="2" end="2"/>
                                            </p:txEl>
                                          </p:spTgt>
                                        </p:tgtEl>
                                        <p:attrNameLst>
                                          <p:attrName>style.visibility</p:attrName>
                                        </p:attrNameLst>
                                      </p:cBhvr>
                                      <p:to>
                                        <p:strVal val="visible"/>
                                      </p:to>
                                    </p:set>
                                    <p:anim calcmode="lin" valueType="num">
                                      <p:cBhvr additive="base">
                                        <p:cTn id="7" dur="500" fill="hold"/>
                                        <p:tgtEl>
                                          <p:spTgt spid="36867">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p:cNvSpPr txBox="1"/>
          <p:nvPr/>
        </p:nvSpPr>
        <p:spPr>
          <a:xfrm>
            <a:off x="457200" y="685800"/>
            <a:ext cx="8305800" cy="4114800"/>
          </a:xfrm>
          <a:prstGeom prst="rect">
            <a:avLst/>
          </a:prstGeom>
          <a:noFill/>
          <a:ln w="12700">
            <a:noFill/>
          </a:ln>
        </p:spPr>
        <p:txBody>
          <a:bodyPr>
            <a:spAutoFit/>
          </a:bodyPr>
          <a:lstStyle/>
          <a:p>
            <a:pPr>
              <a:spcBef>
                <a:spcPct val="50000"/>
              </a:spcBef>
            </a:pPr>
            <a:r>
              <a:rPr lang="en-US" altLang="zh-CN" sz="2000" b="1" dirty="0">
                <a:solidFill>
                  <a:schemeClr val="hlink"/>
                </a:solidFill>
                <a:latin typeface="Times New Roman" panose="02020603050405020304" pitchFamily="18" charset="0"/>
                <a:ea typeface="仿宋_GB2312" panose="02010609030101010101" pitchFamily="49" charset="-122"/>
              </a:rPr>
              <a:t> </a:t>
            </a:r>
            <a:r>
              <a:rPr lang="en-US" altLang="zh-CN" sz="2000" b="1" dirty="0">
                <a:solidFill>
                  <a:schemeClr val="hlink"/>
                </a:solidFill>
                <a:latin typeface="Times New Roman" panose="02020603050405020304" pitchFamily="18" charset="0"/>
              </a:rPr>
              <a:t>•</a:t>
            </a:r>
            <a:r>
              <a:rPr lang="en-US" altLang="zh-CN" sz="2000" b="1" dirty="0">
                <a:solidFill>
                  <a:schemeClr val="hlink"/>
                </a:solidFill>
                <a:latin typeface="Times New Roman" panose="02020603050405020304" pitchFamily="18" charset="0"/>
                <a:ea typeface="仿宋_GB2312" panose="02010609030101010101" pitchFamily="49" charset="-122"/>
              </a:rPr>
              <a:t>  </a:t>
            </a:r>
            <a:r>
              <a:rPr lang="zh-CN" altLang="en-US" sz="2400" b="1" dirty="0">
                <a:solidFill>
                  <a:schemeClr val="hlink"/>
                </a:solidFill>
                <a:latin typeface="Times New Roman" panose="02020603050405020304" pitchFamily="18" charset="0"/>
                <a:ea typeface="仿宋_GB2312" panose="02010609030101010101" pitchFamily="49" charset="-122"/>
              </a:rPr>
              <a:t>片间总线可分为地址、控制、数据</a:t>
            </a:r>
            <a:r>
              <a:rPr lang="zh-CN" altLang="en-US" sz="2400" b="1" dirty="0">
                <a:solidFill>
                  <a:schemeClr val="hlink"/>
                </a:solidFill>
                <a:latin typeface="宋体" panose="02010600030101010101" pitchFamily="2" charset="-122"/>
              </a:rPr>
              <a:t>总线：</a:t>
            </a:r>
            <a:endParaRPr lang="zh-CN" altLang="en-US" sz="2400" b="1" dirty="0">
              <a:solidFill>
                <a:schemeClr val="hlink"/>
              </a:solidFill>
              <a:latin typeface="Times New Roman" panose="02020603050405020304" pitchFamily="18" charset="0"/>
              <a:ea typeface="仿宋_GB2312" panose="02010609030101010101" pitchFamily="49" charset="-122"/>
            </a:endParaRPr>
          </a:p>
          <a:p>
            <a:pPr>
              <a:spcBef>
                <a:spcPct val="50000"/>
              </a:spcBef>
            </a:pPr>
            <a:r>
              <a:rPr lang="zh-CN" altLang="en-US" sz="2000" b="1" dirty="0">
                <a:solidFill>
                  <a:schemeClr val="hlink"/>
                </a:solidFill>
                <a:latin typeface="Times New Roman" panose="02020603050405020304" pitchFamily="18" charset="0"/>
                <a:ea typeface="仿宋_GB2312" panose="02010609030101010101" pitchFamily="49" charset="-122"/>
              </a:rPr>
              <a:t>      </a:t>
            </a:r>
          </a:p>
          <a:p>
            <a:pPr>
              <a:spcBef>
                <a:spcPct val="50000"/>
              </a:spcBef>
            </a:pPr>
            <a:r>
              <a:rPr lang="zh-CN" altLang="en-US" sz="2000" b="1" dirty="0">
                <a:solidFill>
                  <a:schemeClr val="hlink"/>
                </a:solidFill>
                <a:latin typeface="Times New Roman" panose="02020603050405020304" pitchFamily="18" charset="0"/>
                <a:ea typeface="仿宋_GB2312" panose="02010609030101010101" pitchFamily="49" charset="-122"/>
              </a:rPr>
              <a:t>      </a:t>
            </a:r>
            <a:r>
              <a:rPr lang="zh-CN" altLang="en-US" sz="2000" b="1" dirty="0">
                <a:solidFill>
                  <a:srgbClr val="000099"/>
                </a:solidFill>
                <a:latin typeface="Times New Roman" panose="02020603050405020304" pitchFamily="18" charset="0"/>
                <a:ea typeface="仿宋_GB2312" panose="02010609030101010101" pitchFamily="49" charset="-122"/>
              </a:rPr>
              <a:t>地址总线：用于传送 </a:t>
            </a:r>
            <a:r>
              <a:rPr lang="en-US" altLang="zh-CN" sz="2000" b="1" dirty="0">
                <a:solidFill>
                  <a:srgbClr val="000099"/>
                </a:solidFill>
                <a:latin typeface="Times New Roman" panose="02020603050405020304" pitchFamily="18" charset="0"/>
                <a:ea typeface="仿宋_GB2312" panose="02010609030101010101" pitchFamily="49" charset="-122"/>
              </a:rPr>
              <a:t>CPU </a:t>
            </a:r>
            <a:r>
              <a:rPr lang="zh-CN" altLang="en-US" sz="2000" b="1" dirty="0">
                <a:solidFill>
                  <a:srgbClr val="000099"/>
                </a:solidFill>
                <a:latin typeface="Times New Roman" panose="02020603050405020304" pitchFamily="18" charset="0"/>
                <a:ea typeface="仿宋_GB2312" panose="02010609030101010101" pitchFamily="49" charset="-122"/>
              </a:rPr>
              <a:t>要访问的存储单元的地址或 </a:t>
            </a:r>
            <a:r>
              <a:rPr lang="en-US" altLang="zh-CN" sz="2000" b="1" dirty="0">
                <a:solidFill>
                  <a:srgbClr val="000099"/>
                </a:solidFill>
                <a:latin typeface="Times New Roman" panose="02020603050405020304" pitchFamily="18" charset="0"/>
                <a:ea typeface="仿宋_GB2312" panose="02010609030101010101" pitchFamily="49" charset="-122"/>
              </a:rPr>
              <a:t>I/O </a:t>
            </a:r>
            <a:r>
              <a:rPr lang="zh-CN" altLang="zh-CN" sz="2000" b="1" dirty="0">
                <a:solidFill>
                  <a:srgbClr val="000099"/>
                </a:solidFill>
                <a:latin typeface="Times New Roman" panose="02020603050405020304" pitchFamily="18" charset="0"/>
                <a:ea typeface="仿宋_GB2312" panose="02010609030101010101" pitchFamily="49" charset="-122"/>
              </a:rPr>
              <a:t>端口</a:t>
            </a:r>
            <a:endParaRPr lang="zh-CN" altLang="en-US" sz="2000" b="1" dirty="0">
              <a:solidFill>
                <a:srgbClr val="000099"/>
              </a:solidFill>
              <a:latin typeface="Times New Roman" panose="02020603050405020304" pitchFamily="18" charset="0"/>
              <a:ea typeface="仿宋_GB2312" panose="02010609030101010101" pitchFamily="49" charset="-122"/>
            </a:endParaRPr>
          </a:p>
          <a:p>
            <a:pPr>
              <a:spcBef>
                <a:spcPct val="50000"/>
              </a:spcBef>
            </a:pPr>
            <a:r>
              <a:rPr lang="zh-CN" altLang="en-US" sz="2000" b="1" dirty="0">
                <a:solidFill>
                  <a:srgbClr val="000099"/>
                </a:solidFill>
                <a:latin typeface="Times New Roman" panose="02020603050405020304" pitchFamily="18" charset="0"/>
                <a:ea typeface="仿宋_GB2312" panose="02010609030101010101" pitchFamily="49" charset="-122"/>
              </a:rPr>
              <a:t>                         </a:t>
            </a:r>
            <a:r>
              <a:rPr lang="zh-CN" altLang="zh-CN" sz="2000" b="1" dirty="0">
                <a:solidFill>
                  <a:srgbClr val="000099"/>
                </a:solidFill>
                <a:latin typeface="Times New Roman" panose="02020603050405020304" pitchFamily="18" charset="0"/>
                <a:ea typeface="仿宋_GB2312" panose="02010609030101010101" pitchFamily="49" charset="-122"/>
              </a:rPr>
              <a:t>地址， 地址总线的位数决定了 </a:t>
            </a:r>
            <a:r>
              <a:rPr lang="en-US" altLang="zh-CN" sz="2000" b="1" dirty="0">
                <a:solidFill>
                  <a:srgbClr val="000099"/>
                </a:solidFill>
                <a:latin typeface="Times New Roman" panose="02020603050405020304" pitchFamily="18" charset="0"/>
                <a:ea typeface="仿宋_GB2312" panose="02010609030101010101" pitchFamily="49" charset="-122"/>
              </a:rPr>
              <a:t>CPU  </a:t>
            </a:r>
            <a:r>
              <a:rPr lang="zh-CN" altLang="en-US" sz="2000" b="1" dirty="0">
                <a:solidFill>
                  <a:srgbClr val="000099"/>
                </a:solidFill>
                <a:latin typeface="Times New Roman" panose="02020603050405020304" pitchFamily="18" charset="0"/>
                <a:ea typeface="仿宋_GB2312" panose="02010609030101010101" pitchFamily="49" charset="-122"/>
              </a:rPr>
              <a:t>可以直接寻址的</a:t>
            </a:r>
          </a:p>
          <a:p>
            <a:pPr>
              <a:spcBef>
                <a:spcPct val="50000"/>
              </a:spcBef>
            </a:pPr>
            <a:r>
              <a:rPr lang="zh-CN" altLang="en-US" sz="2000" b="1" dirty="0">
                <a:solidFill>
                  <a:srgbClr val="000099"/>
                </a:solidFill>
                <a:latin typeface="Times New Roman" panose="02020603050405020304" pitchFamily="18" charset="0"/>
                <a:ea typeface="仿宋_GB2312" panose="02010609030101010101" pitchFamily="49" charset="-122"/>
              </a:rPr>
              <a:t>                         地址范围。</a:t>
            </a:r>
          </a:p>
          <a:p>
            <a:pPr>
              <a:spcBef>
                <a:spcPct val="50000"/>
              </a:spcBef>
            </a:pPr>
            <a:r>
              <a:rPr lang="zh-CN" altLang="en-US" sz="2000" b="1" dirty="0">
                <a:solidFill>
                  <a:srgbClr val="000099"/>
                </a:solidFill>
                <a:latin typeface="Times New Roman" panose="02020603050405020304" pitchFamily="18" charset="0"/>
                <a:ea typeface="仿宋_GB2312" panose="02010609030101010101" pitchFamily="49" charset="-122"/>
              </a:rPr>
              <a:t>     </a:t>
            </a:r>
          </a:p>
          <a:p>
            <a:pPr>
              <a:spcBef>
                <a:spcPct val="50000"/>
              </a:spcBef>
            </a:pPr>
            <a:r>
              <a:rPr lang="zh-CN" altLang="en-US" sz="2000" b="1" dirty="0">
                <a:solidFill>
                  <a:srgbClr val="000099"/>
                </a:solidFill>
                <a:latin typeface="Times New Roman" panose="02020603050405020304" pitchFamily="18" charset="0"/>
                <a:ea typeface="仿宋_GB2312" panose="02010609030101010101" pitchFamily="49" charset="-122"/>
              </a:rPr>
              <a:t>     控制总线：用来传送控制信号。</a:t>
            </a:r>
          </a:p>
          <a:p>
            <a:pPr>
              <a:spcBef>
                <a:spcPct val="50000"/>
              </a:spcBef>
            </a:pPr>
            <a:r>
              <a:rPr lang="zh-CN" altLang="en-US" sz="2000" b="1" dirty="0">
                <a:solidFill>
                  <a:srgbClr val="000099"/>
                </a:solidFill>
                <a:latin typeface="Times New Roman" panose="02020603050405020304" pitchFamily="18" charset="0"/>
                <a:ea typeface="仿宋_GB2312" panose="02010609030101010101" pitchFamily="49" charset="-122"/>
              </a:rPr>
              <a:t>     </a:t>
            </a:r>
          </a:p>
          <a:p>
            <a:pPr>
              <a:spcBef>
                <a:spcPct val="50000"/>
              </a:spcBef>
            </a:pPr>
            <a:r>
              <a:rPr lang="zh-CN" altLang="en-US" sz="2000" b="1" dirty="0">
                <a:solidFill>
                  <a:srgbClr val="000099"/>
                </a:solidFill>
                <a:latin typeface="Times New Roman" panose="02020603050405020304" pitchFamily="18" charset="0"/>
                <a:ea typeface="仿宋_GB2312" panose="02010609030101010101" pitchFamily="49" charset="-122"/>
              </a:rPr>
              <a:t>     数据总线：用于 </a:t>
            </a:r>
            <a:r>
              <a:rPr lang="en-US" altLang="zh-CN" sz="2000" b="1" dirty="0">
                <a:solidFill>
                  <a:srgbClr val="000099"/>
                </a:solidFill>
                <a:latin typeface="Times New Roman" panose="02020603050405020304" pitchFamily="18" charset="0"/>
                <a:ea typeface="仿宋_GB2312" panose="02010609030101010101" pitchFamily="49" charset="-122"/>
              </a:rPr>
              <a:t>CPU </a:t>
            </a:r>
            <a:r>
              <a:rPr lang="zh-CN" altLang="en-US" sz="2000" b="1" dirty="0">
                <a:solidFill>
                  <a:srgbClr val="000099"/>
                </a:solidFill>
                <a:latin typeface="Times New Roman" panose="02020603050405020304" pitchFamily="18" charset="0"/>
                <a:ea typeface="仿宋_GB2312" panose="02010609030101010101" pitchFamily="49" charset="-122"/>
              </a:rPr>
              <a:t>与存储器、 </a:t>
            </a:r>
            <a:r>
              <a:rPr lang="en-US" altLang="zh-CN" sz="2000" b="1" dirty="0">
                <a:solidFill>
                  <a:srgbClr val="000099"/>
                </a:solidFill>
                <a:latin typeface="Times New Roman" panose="02020603050405020304" pitchFamily="18" charset="0"/>
                <a:ea typeface="仿宋_GB2312" panose="02010609030101010101" pitchFamily="49" charset="-122"/>
              </a:rPr>
              <a:t>CPU </a:t>
            </a:r>
            <a:r>
              <a:rPr lang="zh-CN" altLang="en-US" sz="2000" b="1" dirty="0">
                <a:solidFill>
                  <a:srgbClr val="000099"/>
                </a:solidFill>
                <a:latin typeface="Times New Roman" panose="02020603050405020304" pitchFamily="18" charset="0"/>
                <a:ea typeface="仿宋_GB2312" panose="02010609030101010101" pitchFamily="49" charset="-122"/>
              </a:rPr>
              <a:t>与外设之间传送信息。</a:t>
            </a:r>
          </a:p>
        </p:txBody>
      </p:sp>
      <p:sp>
        <p:nvSpPr>
          <p:cNvPr id="36867" name="AutoShape 3">
            <a:hlinkClick r:id="rId2" action="ppaction://hlinksldjump"/>
          </p:cNvPr>
          <p:cNvSpPr/>
          <p:nvPr/>
        </p:nvSpPr>
        <p:spPr>
          <a:xfrm>
            <a:off x="8623300" y="6481763"/>
            <a:ext cx="434975" cy="260350"/>
          </a:xfrm>
          <a:prstGeom prst="actionButtonBeginning">
            <a:avLst/>
          </a:prstGeom>
          <a:solidFill>
            <a:srgbClr val="B2B2B2"/>
          </a:solidFill>
          <a:ln w="12700" cap="flat" cmpd="sng">
            <a:solidFill>
              <a:srgbClr val="5F5F5F"/>
            </a:solidFill>
            <a:prstDash val="solid"/>
            <a:miter/>
            <a:headEnd type="none" w="med" len="med"/>
            <a:tailEnd type="none" w="med" len="med"/>
          </a:ln>
        </p:spPr>
        <p:txBody>
          <a:bodyPr wrap="none" anchor="ctr" anchorCtr="0">
            <a:spAutoFit/>
          </a:bodyPr>
          <a:lstStyle/>
          <a:p>
            <a:endParaRPr lang="zh-CN" altLang="en-US" dirty="0">
              <a:latin typeface="Arial" panose="020B0604020202020204" pitchFamily="34" charset="0"/>
            </a:endParaRPr>
          </a:p>
        </p:txBody>
      </p:sp>
      <p:sp>
        <p:nvSpPr>
          <p:cNvPr id="36868" name="矩形 3"/>
          <p:cNvSpPr/>
          <p:nvPr/>
        </p:nvSpPr>
        <p:spPr>
          <a:xfrm>
            <a:off x="736600" y="4991100"/>
            <a:ext cx="4572000" cy="1230313"/>
          </a:xfrm>
          <a:prstGeom prst="rect">
            <a:avLst/>
          </a:prstGeom>
          <a:noFill/>
          <a:ln w="9525">
            <a:noFill/>
          </a:ln>
        </p:spPr>
        <p:txBody>
          <a:bodyPr>
            <a:spAutoFit/>
          </a:bodyPr>
          <a:lstStyle/>
          <a:p>
            <a:pPr>
              <a:spcBef>
                <a:spcPct val="50000"/>
              </a:spcBef>
            </a:pPr>
            <a:r>
              <a:rPr lang="zh-CN" altLang="en-US" sz="2000" b="1" dirty="0">
                <a:solidFill>
                  <a:srgbClr val="FF0000"/>
                </a:solidFill>
                <a:latin typeface="Times New Roman" panose="02020603050405020304" pitchFamily="18" charset="0"/>
              </a:rPr>
              <a:t>三、 微型计算机的系统结构特点：</a:t>
            </a:r>
          </a:p>
          <a:p>
            <a:pPr>
              <a:spcBef>
                <a:spcPct val="50000"/>
              </a:spcBef>
            </a:pPr>
            <a:r>
              <a:rPr lang="zh-CN" altLang="en-US" b="1" dirty="0">
                <a:solidFill>
                  <a:schemeClr val="hlink"/>
                </a:solidFill>
                <a:latin typeface="Times New Roman" panose="02020603050405020304" pitchFamily="18" charset="0"/>
              </a:rPr>
              <a:t>             </a:t>
            </a:r>
            <a:r>
              <a:rPr lang="en-US" altLang="zh-CN" b="1" dirty="0">
                <a:solidFill>
                  <a:schemeClr val="hlink"/>
                </a:solidFill>
                <a:latin typeface="Times New Roman" panose="02020603050405020304" pitchFamily="18" charset="0"/>
              </a:rPr>
              <a:t>1</a:t>
            </a:r>
            <a:r>
              <a:rPr lang="zh-CN" altLang="en-US" b="1" dirty="0">
                <a:solidFill>
                  <a:schemeClr val="hlink"/>
                </a:solidFill>
                <a:latin typeface="Times New Roman" panose="02020603050405020304" pitchFamily="18" charset="0"/>
              </a:rPr>
              <a:t>。软件硬件化。</a:t>
            </a:r>
          </a:p>
          <a:p>
            <a:pPr>
              <a:spcBef>
                <a:spcPct val="50000"/>
              </a:spcBef>
            </a:pPr>
            <a:r>
              <a:rPr lang="zh-CN" altLang="en-US" b="1" dirty="0">
                <a:solidFill>
                  <a:schemeClr val="hlink"/>
                </a:solidFill>
                <a:latin typeface="Times New Roman" panose="02020603050405020304" pitchFamily="18" charset="0"/>
              </a:rPr>
              <a:t>             </a:t>
            </a:r>
            <a:r>
              <a:rPr lang="en-US" altLang="zh-CN" b="1" dirty="0">
                <a:solidFill>
                  <a:schemeClr val="hlink"/>
                </a:solidFill>
                <a:latin typeface="Times New Roman" panose="02020603050405020304" pitchFamily="18" charset="0"/>
              </a:rPr>
              <a:t>2</a:t>
            </a:r>
            <a:r>
              <a:rPr lang="zh-CN" altLang="en-US" b="1" dirty="0">
                <a:solidFill>
                  <a:schemeClr val="hlink"/>
                </a:solidFill>
                <a:latin typeface="Times New Roman" panose="02020603050405020304" pitchFamily="18" charset="0"/>
              </a:rPr>
              <a:t>。采用总线结构</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0770">
                                            <p:txEl>
                                              <p:pRg st="0" end="0"/>
                                            </p:txEl>
                                          </p:spTgt>
                                        </p:tgtEl>
                                        <p:attrNameLst>
                                          <p:attrName>style.visibility</p:attrName>
                                        </p:attrNameLst>
                                      </p:cBhvr>
                                      <p:to>
                                        <p:strVal val="visible"/>
                                      </p:to>
                                    </p:set>
                                    <p:anim calcmode="lin" valueType="num">
                                      <p:cBhvr additive="base">
                                        <p:cTn id="7" dur="500" fill="hold"/>
                                        <p:tgtEl>
                                          <p:spTgt spid="1607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077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60770">
                                            <p:txEl>
                                              <p:pRg st="1" end="1"/>
                                            </p:txEl>
                                          </p:spTgt>
                                        </p:tgtEl>
                                        <p:attrNameLst>
                                          <p:attrName>style.visibility</p:attrName>
                                        </p:attrNameLst>
                                      </p:cBhvr>
                                      <p:to>
                                        <p:strVal val="visible"/>
                                      </p:to>
                                    </p:set>
                                    <p:anim calcmode="lin" valueType="num">
                                      <p:cBhvr additive="base">
                                        <p:cTn id="13" dur="500" fill="hold"/>
                                        <p:tgtEl>
                                          <p:spTgt spid="1607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0770">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60770">
                                            <p:txEl>
                                              <p:pRg st="2" end="2"/>
                                            </p:txEl>
                                          </p:spTgt>
                                        </p:tgtEl>
                                        <p:attrNameLst>
                                          <p:attrName>style.visibility</p:attrName>
                                        </p:attrNameLst>
                                      </p:cBhvr>
                                      <p:to>
                                        <p:strVal val="visible"/>
                                      </p:to>
                                    </p:set>
                                    <p:anim calcmode="lin" valueType="num">
                                      <p:cBhvr additive="base">
                                        <p:cTn id="19" dur="500" fill="hold"/>
                                        <p:tgtEl>
                                          <p:spTgt spid="16077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0770">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60770">
                                            <p:txEl>
                                              <p:pRg st="3" end="3"/>
                                            </p:txEl>
                                          </p:spTgt>
                                        </p:tgtEl>
                                        <p:attrNameLst>
                                          <p:attrName>style.visibility</p:attrName>
                                        </p:attrNameLst>
                                      </p:cBhvr>
                                      <p:to>
                                        <p:strVal val="visible"/>
                                      </p:to>
                                    </p:set>
                                    <p:anim calcmode="lin" valueType="num">
                                      <p:cBhvr additive="base">
                                        <p:cTn id="25" dur="500" fill="hold"/>
                                        <p:tgtEl>
                                          <p:spTgt spid="16077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0770">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60770">
                                            <p:txEl>
                                              <p:pRg st="4" end="4"/>
                                            </p:txEl>
                                          </p:spTgt>
                                        </p:tgtEl>
                                        <p:attrNameLst>
                                          <p:attrName>style.visibility</p:attrName>
                                        </p:attrNameLst>
                                      </p:cBhvr>
                                      <p:to>
                                        <p:strVal val="visible"/>
                                      </p:to>
                                    </p:set>
                                    <p:anim calcmode="lin" valueType="num">
                                      <p:cBhvr additive="base">
                                        <p:cTn id="31" dur="500" fill="hold"/>
                                        <p:tgtEl>
                                          <p:spTgt spid="16077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0770">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60770">
                                            <p:txEl>
                                              <p:pRg st="5" end="5"/>
                                            </p:txEl>
                                          </p:spTgt>
                                        </p:tgtEl>
                                        <p:attrNameLst>
                                          <p:attrName>style.visibility</p:attrName>
                                        </p:attrNameLst>
                                      </p:cBhvr>
                                      <p:to>
                                        <p:strVal val="visible"/>
                                      </p:to>
                                    </p:set>
                                    <p:anim calcmode="lin" valueType="num">
                                      <p:cBhvr additive="base">
                                        <p:cTn id="37" dur="500" fill="hold"/>
                                        <p:tgtEl>
                                          <p:spTgt spid="16077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0770">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160770">
                                            <p:txEl>
                                              <p:pRg st="6" end="6"/>
                                            </p:txEl>
                                          </p:spTgt>
                                        </p:tgtEl>
                                        <p:attrNameLst>
                                          <p:attrName>style.visibility</p:attrName>
                                        </p:attrNameLst>
                                      </p:cBhvr>
                                      <p:to>
                                        <p:strVal val="visible"/>
                                      </p:to>
                                    </p:set>
                                    <p:anim calcmode="lin" valueType="num">
                                      <p:cBhvr additive="base">
                                        <p:cTn id="43" dur="500" fill="hold"/>
                                        <p:tgtEl>
                                          <p:spTgt spid="16077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0770">
                                            <p:txEl>
                                              <p:pRg st="6" end="6"/>
                                            </p:txEl>
                                          </p:spTgt>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160770">
                                            <p:txEl>
                                              <p:pRg st="7" end="7"/>
                                            </p:txEl>
                                          </p:spTgt>
                                        </p:tgtEl>
                                        <p:attrNameLst>
                                          <p:attrName>style.visibility</p:attrName>
                                        </p:attrNameLst>
                                      </p:cBhvr>
                                      <p:to>
                                        <p:strVal val="visible"/>
                                      </p:to>
                                    </p:set>
                                    <p:anim calcmode="lin" valueType="num">
                                      <p:cBhvr additive="base">
                                        <p:cTn id="49" dur="500" fill="hold"/>
                                        <p:tgtEl>
                                          <p:spTgt spid="160770">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0770">
                                            <p:txEl>
                                              <p:pRg st="7" end="7"/>
                                            </p:txEl>
                                          </p:spTgt>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160770">
                                            <p:txEl>
                                              <p:pRg st="8" end="8"/>
                                            </p:txEl>
                                          </p:spTgt>
                                        </p:tgtEl>
                                        <p:attrNameLst>
                                          <p:attrName>style.visibility</p:attrName>
                                        </p:attrNameLst>
                                      </p:cBhvr>
                                      <p:to>
                                        <p:strVal val="visible"/>
                                      </p:to>
                                    </p:set>
                                    <p:anim calcmode="lin" valueType="num">
                                      <p:cBhvr additive="base">
                                        <p:cTn id="55" dur="500" fill="hold"/>
                                        <p:tgtEl>
                                          <p:spTgt spid="160770">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0770">
                                            <p:txEl>
                                              <p:pRg st="8" end="8"/>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p:cNvPicPr>
          <p:nvPr/>
        </p:nvPicPr>
        <p:blipFill>
          <a:blip r:embed="rId2"/>
          <a:stretch>
            <a:fillRect/>
          </a:stretch>
        </p:blipFill>
        <p:spPr>
          <a:xfrm>
            <a:off x="757238" y="1549400"/>
            <a:ext cx="7934325" cy="4572000"/>
          </a:xfrm>
          <a:prstGeom prst="rect">
            <a:avLst/>
          </a:prstGeom>
          <a:noFill/>
          <a:ln w="12700">
            <a:noFill/>
          </a:ln>
        </p:spPr>
      </p:pic>
      <p:sp>
        <p:nvSpPr>
          <p:cNvPr id="37891" name="TextBox 2"/>
          <p:cNvSpPr txBox="1"/>
          <p:nvPr/>
        </p:nvSpPr>
        <p:spPr>
          <a:xfrm>
            <a:off x="757238" y="609600"/>
            <a:ext cx="7675562" cy="708025"/>
          </a:xfrm>
          <a:prstGeom prst="rect">
            <a:avLst/>
          </a:prstGeom>
          <a:noFill/>
          <a:ln w="9525">
            <a:noFill/>
          </a:ln>
        </p:spPr>
        <p:txBody>
          <a:bodyPr>
            <a:spAutoFit/>
          </a:bodyPr>
          <a:lstStyle/>
          <a:p>
            <a:r>
              <a:rPr lang="en-US" altLang="zh-CN" sz="4000" dirty="0">
                <a:latin typeface="Arial" panose="020B0604020202020204" pitchFamily="34" charset="0"/>
              </a:rPr>
              <a:t>1.5  IBM PC</a:t>
            </a:r>
            <a:r>
              <a:rPr lang="zh-CN" altLang="en-US" sz="4000" dirty="0">
                <a:latin typeface="Arial" panose="020B0604020202020204" pitchFamily="34" charset="0"/>
              </a:rPr>
              <a:t>系列微机系统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box(in)">
                                      <p:cBhvr>
                                        <p:cTn id="7" dur="500"/>
                                        <p:tgtEl>
                                          <p:spTgt spid="59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p:cNvPicPr>
          <p:nvPr/>
        </p:nvPicPr>
        <p:blipFill>
          <a:blip r:embed="rId2"/>
          <a:stretch>
            <a:fillRect/>
          </a:stretch>
        </p:blipFill>
        <p:spPr>
          <a:xfrm>
            <a:off x="614363" y="563563"/>
            <a:ext cx="8220075" cy="2581275"/>
          </a:xfrm>
          <a:prstGeom prst="rect">
            <a:avLst/>
          </a:prstGeom>
          <a:noFill/>
          <a:ln w="12700">
            <a:noFill/>
          </a:ln>
        </p:spPr>
      </p:pic>
      <p:pic>
        <p:nvPicPr>
          <p:cNvPr id="60420" name="Picture 4"/>
          <p:cNvPicPr>
            <a:picLocks noChangeAspect="1"/>
          </p:cNvPicPr>
          <p:nvPr/>
        </p:nvPicPr>
        <p:blipFill>
          <a:blip r:embed="rId3"/>
          <a:stretch>
            <a:fillRect/>
          </a:stretch>
        </p:blipFill>
        <p:spPr>
          <a:xfrm>
            <a:off x="614363" y="3170238"/>
            <a:ext cx="8193087" cy="627062"/>
          </a:xfrm>
          <a:prstGeom prst="rect">
            <a:avLst/>
          </a:prstGeom>
          <a:noFill/>
          <a:ln w="12700">
            <a:noFill/>
          </a:ln>
        </p:spPr>
      </p:pic>
      <p:pic>
        <p:nvPicPr>
          <p:cNvPr id="60421" name="Picture 5"/>
          <p:cNvPicPr>
            <a:picLocks noChangeAspect="1"/>
          </p:cNvPicPr>
          <p:nvPr/>
        </p:nvPicPr>
        <p:blipFill>
          <a:blip r:embed="rId4"/>
          <a:stretch>
            <a:fillRect/>
          </a:stretch>
        </p:blipFill>
        <p:spPr>
          <a:xfrm>
            <a:off x="590550" y="3810000"/>
            <a:ext cx="8229600" cy="1524000"/>
          </a:xfrm>
          <a:prstGeom prst="rect">
            <a:avLst/>
          </a:prstGeom>
          <a:noFill/>
          <a:ln w="12700">
            <a:noFill/>
          </a:ln>
        </p:spPr>
      </p:pic>
      <p:pic>
        <p:nvPicPr>
          <p:cNvPr id="60422" name="Picture 6"/>
          <p:cNvPicPr>
            <a:picLocks noChangeAspect="1"/>
          </p:cNvPicPr>
          <p:nvPr/>
        </p:nvPicPr>
        <p:blipFill>
          <a:blip r:embed="rId5"/>
          <a:stretch>
            <a:fillRect/>
          </a:stretch>
        </p:blipFill>
        <p:spPr>
          <a:xfrm>
            <a:off x="592138" y="5354638"/>
            <a:ext cx="8212137" cy="1228725"/>
          </a:xfrm>
          <a:prstGeom prst="rect">
            <a:avLst/>
          </a:prstGeom>
          <a:noFill/>
          <a:ln w="1270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60421"/>
                                        </p:tgtEl>
                                        <p:attrNameLst>
                                          <p:attrName>style.visibility</p:attrName>
                                        </p:attrNameLst>
                                      </p:cBhvr>
                                      <p:to>
                                        <p:strVal val="visible"/>
                                      </p:to>
                                    </p:set>
                                    <p:animEffect transition="in" filter="box(in)">
                                      <p:cBhvr>
                                        <p:cTn id="11" dur="500"/>
                                        <p:tgtEl>
                                          <p:spTgt spid="60421"/>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ntr" presetSubtype="16" fill="hold" nodeType="clickEffect">
                                  <p:stCondLst>
                                    <p:cond delay="0"/>
                                  </p:stCondLst>
                                  <p:childTnLst>
                                    <p:set>
                                      <p:cBhvr>
                                        <p:cTn id="15" dur="1" fill="hold">
                                          <p:stCondLst>
                                            <p:cond delay="0"/>
                                          </p:stCondLst>
                                        </p:cTn>
                                        <p:tgtEl>
                                          <p:spTgt spid="60422"/>
                                        </p:tgtEl>
                                        <p:attrNameLst>
                                          <p:attrName>style.visibility</p:attrName>
                                        </p:attrNameLst>
                                      </p:cBhvr>
                                      <p:to>
                                        <p:strVal val="visible"/>
                                      </p:to>
                                    </p:set>
                                    <p:animEffect transition="in" filter="diamond(in)">
                                      <p:cBhvr>
                                        <p:cTn id="16" dur="2000"/>
                                        <p:tgtEl>
                                          <p:spTgt spid="60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p:cNvPicPr>
          <p:nvPr/>
        </p:nvPicPr>
        <p:blipFill>
          <a:blip r:embed="rId2"/>
          <a:stretch>
            <a:fillRect/>
          </a:stretch>
        </p:blipFill>
        <p:spPr>
          <a:xfrm>
            <a:off x="461963" y="1160463"/>
            <a:ext cx="8220075" cy="2266950"/>
          </a:xfrm>
          <a:prstGeom prst="rect">
            <a:avLst/>
          </a:prstGeom>
          <a:noFill/>
          <a:ln w="12700">
            <a:noFill/>
          </a:ln>
        </p:spPr>
      </p:pic>
      <p:pic>
        <p:nvPicPr>
          <p:cNvPr id="61443" name="Picture 3"/>
          <p:cNvPicPr>
            <a:picLocks noChangeAspect="1"/>
          </p:cNvPicPr>
          <p:nvPr/>
        </p:nvPicPr>
        <p:blipFill>
          <a:blip r:embed="rId3"/>
          <a:stretch>
            <a:fillRect/>
          </a:stretch>
        </p:blipFill>
        <p:spPr>
          <a:xfrm>
            <a:off x="479425" y="3465513"/>
            <a:ext cx="8202613" cy="2457450"/>
          </a:xfrm>
          <a:prstGeom prst="rect">
            <a:avLst/>
          </a:prstGeom>
          <a:noFill/>
          <a:ln w="12700">
            <a:noFill/>
          </a:ln>
        </p:spPr>
      </p:pic>
      <p:sp>
        <p:nvSpPr>
          <p:cNvPr id="39940" name="TextBox 3"/>
          <p:cNvSpPr txBox="1"/>
          <p:nvPr/>
        </p:nvSpPr>
        <p:spPr>
          <a:xfrm>
            <a:off x="479425" y="495300"/>
            <a:ext cx="8202613" cy="708025"/>
          </a:xfrm>
          <a:prstGeom prst="rect">
            <a:avLst/>
          </a:prstGeom>
          <a:noFill/>
          <a:ln w="9525">
            <a:noFill/>
          </a:ln>
        </p:spPr>
        <p:txBody>
          <a:bodyPr>
            <a:spAutoFit/>
          </a:bodyPr>
          <a:lstStyle/>
          <a:p>
            <a:r>
              <a:rPr lang="en-US" altLang="zh-CN" sz="4000" dirty="0">
                <a:latin typeface="Arial" panose="020B0604020202020204" pitchFamily="34" charset="0"/>
              </a:rPr>
              <a:t>1.6  </a:t>
            </a:r>
            <a:r>
              <a:rPr lang="zh-CN" altLang="en-US" sz="4000" dirty="0">
                <a:latin typeface="Arial" panose="020B0604020202020204" pitchFamily="34" charset="0"/>
              </a:rPr>
              <a:t>微机中应用的几项先进技术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box(in)">
                                      <p:cBhvr>
                                        <p:cTn id="7" dur="500"/>
                                        <p:tgtEl>
                                          <p:spTgt spid="6144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61443"/>
                                        </p:tgtEl>
                                        <p:attrNameLst>
                                          <p:attrName>style.visibility</p:attrName>
                                        </p:attrNameLst>
                                      </p:cBhvr>
                                      <p:to>
                                        <p:strVal val="visible"/>
                                      </p:to>
                                    </p:set>
                                    <p:animEffect transition="in" filter="diamond(in)">
                                      <p:cBhvr>
                                        <p:cTn id="12" dur="20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p:cNvPicPr>
            <a:picLocks noChangeAspect="1"/>
          </p:cNvPicPr>
          <p:nvPr/>
        </p:nvPicPr>
        <p:blipFill>
          <a:blip r:embed="rId2"/>
          <a:stretch>
            <a:fillRect/>
          </a:stretch>
        </p:blipFill>
        <p:spPr>
          <a:xfrm>
            <a:off x="622300" y="579438"/>
            <a:ext cx="8202613" cy="3182937"/>
          </a:xfrm>
          <a:prstGeom prst="rect">
            <a:avLst/>
          </a:prstGeom>
          <a:noFill/>
          <a:ln w="12700">
            <a:noFill/>
          </a:ln>
        </p:spPr>
      </p:pic>
      <p:pic>
        <p:nvPicPr>
          <p:cNvPr id="40963" name="Picture 4"/>
          <p:cNvPicPr>
            <a:picLocks noChangeAspect="1"/>
          </p:cNvPicPr>
          <p:nvPr/>
        </p:nvPicPr>
        <p:blipFill>
          <a:blip r:embed="rId3"/>
          <a:stretch>
            <a:fillRect/>
          </a:stretch>
        </p:blipFill>
        <p:spPr>
          <a:xfrm>
            <a:off x="620713" y="3775075"/>
            <a:ext cx="8229600" cy="2733675"/>
          </a:xfrm>
          <a:prstGeom prst="rect">
            <a:avLst/>
          </a:prstGeom>
          <a:noFill/>
          <a:ln w="1270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p:nvPr/>
        </p:nvSpPr>
        <p:spPr>
          <a:xfrm>
            <a:off x="685800" y="742950"/>
            <a:ext cx="7848600" cy="5078413"/>
          </a:xfrm>
          <a:prstGeom prst="rect">
            <a:avLst/>
          </a:prstGeom>
          <a:noFill/>
          <a:ln w="12700">
            <a:noFill/>
          </a:ln>
        </p:spPr>
        <p:txBody>
          <a:bodyPr>
            <a:spAutoFit/>
          </a:bodyPr>
          <a:lstStyle/>
          <a:p>
            <a:pPr marL="457200" indent="-457200">
              <a:lnSpc>
                <a:spcPct val="120000"/>
              </a:lnSpc>
              <a:spcBef>
                <a:spcPct val="50000"/>
              </a:spcBef>
              <a:buNone/>
            </a:pPr>
            <a:r>
              <a:rPr lang="en-US" altLang="zh-CN" sz="3200" b="1" dirty="0">
                <a:solidFill>
                  <a:schemeClr val="hlink"/>
                </a:solidFill>
                <a:latin typeface="Arial" panose="020B0604020202020204" pitchFamily="34" charset="0"/>
              </a:rPr>
              <a:t>1.7 </a:t>
            </a:r>
            <a:r>
              <a:rPr lang="zh-CN" altLang="en-US" sz="3200" b="1" dirty="0">
                <a:solidFill>
                  <a:schemeClr val="hlink"/>
                </a:solidFill>
                <a:latin typeface="Arial" panose="020B0604020202020204" pitchFamily="34" charset="0"/>
              </a:rPr>
              <a:t>计算机中数据的表示</a:t>
            </a:r>
            <a:endParaRPr lang="zh-CN" altLang="en-US" sz="3200" b="1" dirty="0">
              <a:solidFill>
                <a:srgbClr val="003300"/>
              </a:solidFill>
              <a:latin typeface="Arial" panose="020B0604020202020204" pitchFamily="34" charset="0"/>
            </a:endParaRPr>
          </a:p>
          <a:p>
            <a:pPr marL="457200" indent="-457200">
              <a:lnSpc>
                <a:spcPct val="120000"/>
              </a:lnSpc>
              <a:spcBef>
                <a:spcPct val="50000"/>
              </a:spcBef>
              <a:buAutoNum type="arabicPeriod"/>
            </a:pPr>
            <a:r>
              <a:rPr lang="zh-CN" altLang="en-US" sz="2400" b="1" dirty="0">
                <a:solidFill>
                  <a:schemeClr val="tx2"/>
                </a:solidFill>
                <a:latin typeface="Arial" panose="020B0604020202020204" pitchFamily="34" charset="0"/>
              </a:rPr>
              <a:t>进位计数制   二进制、十进制、十六进制</a:t>
            </a:r>
            <a:endParaRPr lang="en-US" altLang="zh-CN" sz="2400" b="1" dirty="0">
              <a:solidFill>
                <a:schemeClr val="tx2"/>
              </a:solidFill>
              <a:latin typeface="Arial" panose="020B0604020202020204" pitchFamily="34" charset="0"/>
            </a:endParaRPr>
          </a:p>
          <a:p>
            <a:pPr marL="457200" indent="-457200">
              <a:lnSpc>
                <a:spcPct val="120000"/>
              </a:lnSpc>
              <a:spcBef>
                <a:spcPct val="50000"/>
              </a:spcBef>
              <a:buAutoNum type="arabicPeriod"/>
            </a:pPr>
            <a:r>
              <a:rPr lang="zh-CN" altLang="en-US" sz="2400" b="1" dirty="0">
                <a:solidFill>
                  <a:schemeClr val="tx2"/>
                </a:solidFill>
                <a:latin typeface="Arial" panose="020B0604020202020204" pitchFamily="34" charset="0"/>
              </a:rPr>
              <a:t>进制转换</a:t>
            </a:r>
            <a:endParaRPr lang="en-US" altLang="zh-CN" sz="2400" b="1" dirty="0">
              <a:solidFill>
                <a:schemeClr val="tx2"/>
              </a:solidFill>
              <a:latin typeface="Arial" panose="020B0604020202020204" pitchFamily="34" charset="0"/>
            </a:endParaRPr>
          </a:p>
          <a:p>
            <a:pPr marL="457200" indent="-457200">
              <a:lnSpc>
                <a:spcPct val="120000"/>
              </a:lnSpc>
              <a:spcBef>
                <a:spcPct val="50000"/>
              </a:spcBef>
              <a:buAutoNum type="arabicPeriod"/>
            </a:pPr>
            <a:r>
              <a:rPr lang="zh-CN" altLang="en-US" sz="2400" b="1" dirty="0">
                <a:solidFill>
                  <a:schemeClr val="tx2"/>
                </a:solidFill>
                <a:latin typeface="Arial" panose="020B0604020202020204" pitchFamily="34" charset="0"/>
              </a:rPr>
              <a:t>机器数</a:t>
            </a:r>
          </a:p>
          <a:p>
            <a:pPr marL="457200" indent="-457200">
              <a:lnSpc>
                <a:spcPct val="120000"/>
              </a:lnSpc>
              <a:spcBef>
                <a:spcPct val="50000"/>
              </a:spcBef>
              <a:buNone/>
            </a:pPr>
            <a:r>
              <a:rPr lang="zh-CN" altLang="en-US" sz="2400" b="1" dirty="0">
                <a:latin typeface="Arial" panose="020B0604020202020204" pitchFamily="34" charset="0"/>
              </a:rPr>
              <a:t>      字符数据的表示：</a:t>
            </a:r>
            <a:r>
              <a:rPr lang="en-US" altLang="zh-CN" sz="2400" b="1" dirty="0">
                <a:latin typeface="Arial" panose="020B0604020202020204" pitchFamily="34" charset="0"/>
              </a:rPr>
              <a:t>ASCII</a:t>
            </a:r>
            <a:r>
              <a:rPr lang="zh-CN" altLang="en-US" sz="2400" b="1" dirty="0">
                <a:latin typeface="Arial" panose="020B0604020202020204" pitchFamily="34" charset="0"/>
              </a:rPr>
              <a:t>码、汉字内码</a:t>
            </a:r>
          </a:p>
          <a:p>
            <a:pPr marL="457200" indent="-457200">
              <a:lnSpc>
                <a:spcPct val="120000"/>
              </a:lnSpc>
              <a:spcBef>
                <a:spcPct val="50000"/>
              </a:spcBef>
              <a:buNone/>
            </a:pPr>
            <a:r>
              <a:rPr lang="zh-CN" altLang="en-US" sz="2400" b="1" dirty="0">
                <a:latin typeface="Arial" panose="020B0604020202020204" pitchFamily="34" charset="0"/>
              </a:rPr>
              <a:t>      数值数据的表示：</a:t>
            </a:r>
          </a:p>
          <a:p>
            <a:pPr marL="457200" indent="-457200">
              <a:lnSpc>
                <a:spcPct val="120000"/>
              </a:lnSpc>
              <a:spcBef>
                <a:spcPct val="50000"/>
              </a:spcBef>
              <a:buNone/>
            </a:pPr>
            <a:r>
              <a:rPr lang="en-US" altLang="zh-CN" sz="2400" b="1" dirty="0">
                <a:latin typeface="Arial" panose="020B0604020202020204" pitchFamily="34" charset="0"/>
              </a:rPr>
              <a:t>1</a:t>
            </a:r>
            <a:r>
              <a:rPr lang="zh-CN" altLang="en-US" sz="2400" b="1" dirty="0">
                <a:latin typeface="Arial" panose="020B0604020202020204" pitchFamily="34" charset="0"/>
              </a:rPr>
              <a:t>）原码、反码、补码、移码</a:t>
            </a:r>
          </a:p>
          <a:p>
            <a:pPr marL="457200" indent="-457200">
              <a:lnSpc>
                <a:spcPct val="120000"/>
              </a:lnSpc>
              <a:spcBef>
                <a:spcPct val="50000"/>
              </a:spcBef>
              <a:buNone/>
            </a:pPr>
            <a:r>
              <a:rPr lang="en-US" altLang="zh-CN" sz="2400" b="1" dirty="0">
                <a:latin typeface="Arial" panose="020B0604020202020204" pitchFamily="34" charset="0"/>
              </a:rPr>
              <a:t>2</a:t>
            </a:r>
            <a:r>
              <a:rPr lang="zh-CN" altLang="en-US" sz="2400" b="1" dirty="0">
                <a:latin typeface="Arial" panose="020B0604020202020204" pitchFamily="34" charset="0"/>
              </a:rPr>
              <a:t>）</a:t>
            </a:r>
            <a:r>
              <a:rPr lang="en-US" altLang="zh-CN" sz="2400" b="1" dirty="0">
                <a:latin typeface="Arial" panose="020B0604020202020204" pitchFamily="34" charset="0"/>
              </a:rPr>
              <a:t>BCD</a:t>
            </a:r>
            <a:r>
              <a:rPr lang="zh-CN" altLang="en-US" sz="2400" b="1" dirty="0">
                <a:latin typeface="Arial" panose="020B0604020202020204" pitchFamily="34" charset="0"/>
              </a:rPr>
              <a:t>码  （运算后的校正处理）</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p:nvPr/>
        </p:nvSpPr>
        <p:spPr>
          <a:xfrm>
            <a:off x="468313" y="549275"/>
            <a:ext cx="8316912" cy="5662613"/>
          </a:xfrm>
          <a:prstGeom prst="rect">
            <a:avLst/>
          </a:prstGeom>
          <a:noFill/>
          <a:ln w="9525">
            <a:noFill/>
          </a:ln>
        </p:spPr>
        <p:txBody>
          <a:bodyPr>
            <a:spAutoFit/>
          </a:bodyPr>
          <a:lstStyle/>
          <a:p>
            <a:pPr>
              <a:spcBef>
                <a:spcPct val="50000"/>
              </a:spcBef>
            </a:pPr>
            <a:r>
              <a:rPr lang="zh-CN" altLang="en-US" sz="3200" b="1" dirty="0">
                <a:solidFill>
                  <a:schemeClr val="folHlink"/>
                </a:solidFill>
                <a:latin typeface="Times New Roman" panose="02020603050405020304" pitchFamily="18" charset="0"/>
              </a:rPr>
              <a:t>参考资料</a:t>
            </a:r>
          </a:p>
          <a:p>
            <a:pPr algn="just">
              <a:spcBef>
                <a:spcPct val="50000"/>
              </a:spcBef>
            </a:pPr>
            <a:r>
              <a:rPr lang="en-US" altLang="zh-CN" sz="2000" dirty="0">
                <a:latin typeface="Times New Roman" panose="02020603050405020304" pitchFamily="18" charset="0"/>
              </a:rPr>
              <a:t>1</a:t>
            </a:r>
            <a:r>
              <a:rPr lang="zh-CN" altLang="en-US" sz="2000" dirty="0">
                <a:latin typeface="Times New Roman" panose="02020603050405020304" pitchFamily="18" charset="0"/>
              </a:rPr>
              <a:t>．黄丽雯等编著，</a:t>
            </a:r>
            <a:r>
              <a:rPr lang="en-US" altLang="zh-CN" sz="2000" dirty="0">
                <a:latin typeface="Times New Roman" panose="02020603050405020304" pitchFamily="18" charset="0"/>
              </a:rPr>
              <a:t>《</a:t>
            </a:r>
            <a:r>
              <a:rPr lang="zh-CN" altLang="en-US" sz="2000" dirty="0">
                <a:latin typeface="Times New Roman" panose="02020603050405020304" pitchFamily="18" charset="0"/>
              </a:rPr>
              <a:t>微机原理与接口技术</a:t>
            </a:r>
            <a:r>
              <a:rPr lang="en-US" altLang="zh-CN" sz="2000" dirty="0">
                <a:latin typeface="Times New Roman" panose="02020603050405020304" pitchFamily="18" charset="0"/>
              </a:rPr>
              <a:t>》</a:t>
            </a:r>
            <a:r>
              <a:rPr lang="zh-CN" altLang="en-US" sz="2000" dirty="0">
                <a:latin typeface="Times New Roman" panose="02020603050405020304" pitchFamily="18" charset="0"/>
              </a:rPr>
              <a:t>，科学出版社</a:t>
            </a:r>
          </a:p>
          <a:p>
            <a:pPr algn="just">
              <a:spcBef>
                <a:spcPct val="50000"/>
              </a:spcBef>
            </a:pPr>
            <a:r>
              <a:rPr lang="en-US" altLang="zh-CN" sz="2000" dirty="0">
                <a:latin typeface="Times New Roman" panose="02020603050405020304" pitchFamily="18" charset="0"/>
              </a:rPr>
              <a:t>2</a:t>
            </a:r>
            <a:r>
              <a:rPr lang="zh-CN" altLang="en-US" sz="2000" dirty="0">
                <a:latin typeface="Times New Roman" panose="02020603050405020304" pitchFamily="18" charset="0"/>
              </a:rPr>
              <a:t>．孙德文等编著，</a:t>
            </a:r>
            <a:r>
              <a:rPr lang="en-US" altLang="zh-CN" sz="2000" dirty="0">
                <a:latin typeface="Times New Roman" panose="02020603050405020304" pitchFamily="18" charset="0"/>
              </a:rPr>
              <a:t>《</a:t>
            </a:r>
            <a:r>
              <a:rPr lang="zh-CN" altLang="en-US" sz="2000" dirty="0">
                <a:latin typeface="Times New Roman" panose="02020603050405020304" pitchFamily="18" charset="0"/>
              </a:rPr>
              <a:t>微型计算机技术</a:t>
            </a:r>
            <a:r>
              <a:rPr lang="en-US" altLang="zh-CN" sz="2000" dirty="0">
                <a:latin typeface="Times New Roman" panose="02020603050405020304" pitchFamily="18" charset="0"/>
              </a:rPr>
              <a:t>》</a:t>
            </a:r>
            <a:r>
              <a:rPr lang="zh-CN" altLang="en-US" sz="2000" dirty="0">
                <a:latin typeface="Times New Roman" panose="02020603050405020304" pitchFamily="18" charset="0"/>
              </a:rPr>
              <a:t>，高等教育出版社</a:t>
            </a:r>
            <a:endParaRPr lang="en-US" altLang="zh-CN" sz="2000" dirty="0">
              <a:latin typeface="Times New Roman" panose="02020603050405020304" pitchFamily="18" charset="0"/>
            </a:endParaRPr>
          </a:p>
          <a:p>
            <a:pPr algn="just">
              <a:spcBef>
                <a:spcPct val="50000"/>
              </a:spcBef>
            </a:pPr>
            <a:r>
              <a:rPr lang="en-US" altLang="zh-CN" sz="2000" dirty="0">
                <a:latin typeface="Times New Roman" panose="02020603050405020304" pitchFamily="18" charset="0"/>
              </a:rPr>
              <a:t>3</a:t>
            </a:r>
            <a:r>
              <a:rPr lang="zh-CN" altLang="en-US" sz="2000" dirty="0">
                <a:latin typeface="Times New Roman" panose="02020603050405020304" pitchFamily="18" charset="0"/>
              </a:rPr>
              <a:t>．周明德等编著，</a:t>
            </a:r>
            <a:r>
              <a:rPr lang="en-US" altLang="zh-CN" sz="2000" dirty="0">
                <a:latin typeface="Times New Roman" panose="02020603050405020304" pitchFamily="18" charset="0"/>
              </a:rPr>
              <a:t>《</a:t>
            </a:r>
            <a:r>
              <a:rPr lang="zh-CN" altLang="en-US" sz="2000" dirty="0">
                <a:latin typeface="Times New Roman" panose="02020603050405020304" pitchFamily="18" charset="0"/>
              </a:rPr>
              <a:t>微机原理及应用</a:t>
            </a:r>
            <a:r>
              <a:rPr lang="en-US" altLang="zh-CN" sz="2000" dirty="0">
                <a:latin typeface="Times New Roman" panose="02020603050405020304" pitchFamily="18" charset="0"/>
              </a:rPr>
              <a:t>》</a:t>
            </a:r>
            <a:r>
              <a:rPr lang="zh-CN" altLang="en-US" sz="2000" dirty="0">
                <a:latin typeface="Times New Roman" panose="02020603050405020304" pitchFamily="18" charset="0"/>
              </a:rPr>
              <a:t>，清华大学出版社</a:t>
            </a:r>
          </a:p>
          <a:p>
            <a:pPr algn="just">
              <a:spcBef>
                <a:spcPct val="50000"/>
              </a:spcBef>
            </a:pPr>
            <a:r>
              <a:rPr lang="en-US" altLang="zh-CN" sz="2000" dirty="0">
                <a:latin typeface="Times New Roman" panose="02020603050405020304" pitchFamily="18" charset="0"/>
              </a:rPr>
              <a:t>4.   </a:t>
            </a:r>
            <a:r>
              <a:rPr lang="zh-CN" altLang="en-US" sz="2000" dirty="0">
                <a:latin typeface="Times New Roman" panose="02020603050405020304" pitchFamily="18" charset="0"/>
              </a:rPr>
              <a:t>周明德等编著，</a:t>
            </a:r>
            <a:r>
              <a:rPr lang="en-US" altLang="zh-CN" sz="2000" dirty="0">
                <a:latin typeface="Times New Roman" panose="02020603050405020304" pitchFamily="18" charset="0"/>
              </a:rPr>
              <a:t>《</a:t>
            </a:r>
            <a:r>
              <a:rPr lang="zh-CN" altLang="en-US" sz="2000" dirty="0">
                <a:latin typeface="Times New Roman" panose="02020603050405020304" pitchFamily="18" charset="0"/>
              </a:rPr>
              <a:t>微机原理与接口技术实验指导与习题集</a:t>
            </a:r>
            <a:r>
              <a:rPr lang="en-US" altLang="zh-CN" sz="2000" dirty="0">
                <a:latin typeface="Times New Roman" panose="02020603050405020304" pitchFamily="18" charset="0"/>
              </a:rPr>
              <a:t>》</a:t>
            </a:r>
          </a:p>
          <a:p>
            <a:pPr algn="just">
              <a:spcBef>
                <a:spcPct val="50000"/>
              </a:spcBef>
            </a:pPr>
            <a:r>
              <a:rPr lang="en-US" altLang="zh-CN" sz="2000" dirty="0">
                <a:latin typeface="Times New Roman" panose="02020603050405020304" pitchFamily="18" charset="0"/>
              </a:rPr>
              <a:t>     </a:t>
            </a:r>
            <a:r>
              <a:rPr lang="zh-CN" altLang="en-US" sz="2000" dirty="0">
                <a:latin typeface="Times New Roman" panose="02020603050405020304" pitchFamily="18" charset="0"/>
              </a:rPr>
              <a:t>人民邮电大学出版社</a:t>
            </a:r>
            <a:endParaRPr lang="en-US" altLang="zh-CN" sz="2000" dirty="0">
              <a:latin typeface="Times New Roman" panose="02020603050405020304" pitchFamily="18" charset="0"/>
            </a:endParaRPr>
          </a:p>
          <a:p>
            <a:pPr algn="just">
              <a:spcBef>
                <a:spcPct val="50000"/>
              </a:spcBef>
            </a:pPr>
            <a:r>
              <a:rPr lang="en-US" altLang="zh-CN" sz="2000" dirty="0">
                <a:latin typeface="Times New Roman" panose="02020603050405020304" pitchFamily="18" charset="0"/>
              </a:rPr>
              <a:t>5.  </a:t>
            </a:r>
            <a:r>
              <a:rPr lang="en-US" altLang="zh-CN" sz="2000" dirty="0">
                <a:latin typeface="Times New Roman" panose="02020603050405020304" pitchFamily="18" charset="0"/>
                <a:hlinkClick r:id="rId2"/>
              </a:rPr>
              <a:t>https://www.icourse163.org</a:t>
            </a:r>
            <a:r>
              <a:rPr lang="en-US" altLang="zh-CN" sz="2000" dirty="0">
                <a:latin typeface="Times New Roman" panose="02020603050405020304" pitchFamily="18" charset="0"/>
              </a:rPr>
              <a:t>  </a:t>
            </a:r>
            <a:r>
              <a:rPr lang="zh-CN" altLang="en-US" sz="2000" dirty="0">
                <a:latin typeface="Times New Roman" panose="02020603050405020304" pitchFamily="18" charset="0"/>
              </a:rPr>
              <a:t>中国大学</a:t>
            </a:r>
            <a:r>
              <a:rPr lang="en-US" altLang="zh-CN" sz="2000" dirty="0">
                <a:latin typeface="Times New Roman" panose="02020603050405020304" pitchFamily="18" charset="0"/>
              </a:rPr>
              <a:t>MOOC</a:t>
            </a:r>
            <a:r>
              <a:rPr lang="zh-CN" altLang="en-US" sz="2000" dirty="0">
                <a:latin typeface="Times New Roman" panose="02020603050405020304" pitchFamily="18" charset="0"/>
              </a:rPr>
              <a:t>，</a:t>
            </a:r>
            <a:r>
              <a:rPr lang="zh-CN" altLang="en-US" sz="2000" dirty="0">
                <a:latin typeface="Arial" panose="020B0604020202020204" pitchFamily="34" charset="0"/>
              </a:rPr>
              <a:t>微机原理与接口技术，</a:t>
            </a:r>
            <a:endParaRPr lang="en-US" altLang="zh-CN" sz="2000" dirty="0">
              <a:latin typeface="Arial" panose="020B0604020202020204" pitchFamily="34" charset="0"/>
            </a:endParaRPr>
          </a:p>
          <a:p>
            <a:pPr algn="just">
              <a:spcBef>
                <a:spcPct val="50000"/>
              </a:spcBef>
            </a:pPr>
            <a:r>
              <a:rPr lang="en-US" altLang="zh-CN" sz="2000" dirty="0">
                <a:latin typeface="Times New Roman" panose="02020603050405020304" pitchFamily="18" charset="0"/>
              </a:rPr>
              <a:t>     </a:t>
            </a:r>
            <a:r>
              <a:rPr lang="zh-CN" altLang="en-US" sz="2000" dirty="0">
                <a:latin typeface="Times New Roman" panose="02020603050405020304" pitchFamily="18" charset="0"/>
              </a:rPr>
              <a:t>北京交通大学，戴胜华</a:t>
            </a:r>
          </a:p>
          <a:p>
            <a:pPr>
              <a:spcBef>
                <a:spcPct val="50000"/>
              </a:spcBef>
            </a:pPr>
            <a:r>
              <a:rPr lang="zh-CN" altLang="en-US" sz="3200" b="1" dirty="0">
                <a:solidFill>
                  <a:srgbClr val="0000FF"/>
                </a:solidFill>
                <a:latin typeface="Times New Roman" panose="02020603050405020304" pitchFamily="18" charset="0"/>
                <a:hlinkClick r:id="rId3"/>
              </a:rPr>
              <a:t>教学计划</a:t>
            </a:r>
            <a:endParaRPr lang="zh-CN" altLang="en-US" sz="3200" b="1" dirty="0">
              <a:solidFill>
                <a:srgbClr val="0000FF"/>
              </a:solidFill>
              <a:latin typeface="Times New Roman" panose="02020603050405020304" pitchFamily="18" charset="0"/>
            </a:endParaRPr>
          </a:p>
          <a:p>
            <a:pPr>
              <a:spcBef>
                <a:spcPct val="50000"/>
              </a:spcBef>
            </a:pPr>
            <a:endParaRPr lang="zh-CN" altLang="en-US" sz="1600" b="1" dirty="0">
              <a:solidFill>
                <a:srgbClr val="0000FF"/>
              </a:solidFill>
              <a:latin typeface="Times New Roman" panose="02020603050405020304" pitchFamily="18" charset="0"/>
            </a:endParaRPr>
          </a:p>
          <a:p>
            <a:pPr>
              <a:spcBef>
                <a:spcPct val="50000"/>
              </a:spcBef>
            </a:pPr>
            <a:r>
              <a:rPr lang="zh-CN" altLang="en-US" sz="3200" b="1" dirty="0">
                <a:solidFill>
                  <a:srgbClr val="0000FF"/>
                </a:solidFill>
                <a:latin typeface="Times New Roman" panose="02020603050405020304" pitchFamily="18" charset="0"/>
                <a:hlinkClick r:id="" action="ppaction://hlinkshowjump?jump=nextslide"/>
              </a:rPr>
              <a:t>各单元教学内容目标及重点、难点     </a:t>
            </a:r>
            <a:endParaRPr lang="zh-CN" altLang="en-US" sz="3200" b="1" dirty="0">
              <a:solidFill>
                <a:srgbClr val="0000FF"/>
              </a:solidFill>
              <a:latin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2"/>
          <p:cNvSpPr txBox="1"/>
          <p:nvPr/>
        </p:nvSpPr>
        <p:spPr>
          <a:xfrm>
            <a:off x="525463" y="495300"/>
            <a:ext cx="8220075" cy="584200"/>
          </a:xfrm>
          <a:prstGeom prst="rect">
            <a:avLst/>
          </a:prstGeom>
          <a:noFill/>
          <a:ln w="9525">
            <a:noFill/>
          </a:ln>
        </p:spPr>
        <p:txBody>
          <a:bodyPr>
            <a:spAutoFit/>
          </a:bodyPr>
          <a:lstStyle/>
          <a:p>
            <a:r>
              <a:rPr lang="en-US" altLang="zh-CN" sz="3200" b="1" dirty="0">
                <a:latin typeface="Arial" panose="020B0604020202020204" pitchFamily="34" charset="0"/>
              </a:rPr>
              <a:t>4.  </a:t>
            </a:r>
            <a:r>
              <a:rPr lang="zh-CN" altLang="en-US" sz="3200" b="1" dirty="0">
                <a:latin typeface="Arial" panose="020B0604020202020204" pitchFamily="34" charset="0"/>
              </a:rPr>
              <a:t>数的小数点表示法</a:t>
            </a:r>
          </a:p>
        </p:txBody>
      </p:sp>
      <p:pic>
        <p:nvPicPr>
          <p:cNvPr id="62467" name="Picture 3"/>
          <p:cNvPicPr>
            <a:picLocks noChangeAspect="1"/>
          </p:cNvPicPr>
          <p:nvPr/>
        </p:nvPicPr>
        <p:blipFill>
          <a:blip r:embed="rId2"/>
          <a:stretch>
            <a:fillRect/>
          </a:stretch>
        </p:blipFill>
        <p:spPr>
          <a:xfrm>
            <a:off x="525463" y="1368425"/>
            <a:ext cx="8239125" cy="4984750"/>
          </a:xfrm>
          <a:prstGeom prst="rect">
            <a:avLst/>
          </a:prstGeom>
          <a:noFill/>
          <a:ln w="12700">
            <a:noFill/>
          </a:ln>
        </p:spPr>
      </p:pic>
      <p:sp>
        <p:nvSpPr>
          <p:cNvPr id="43012" name="椭圆 4"/>
          <p:cNvSpPr/>
          <p:nvPr/>
        </p:nvSpPr>
        <p:spPr>
          <a:xfrm>
            <a:off x="1384300" y="1368425"/>
            <a:ext cx="2895600" cy="561975"/>
          </a:xfrm>
          <a:prstGeom prst="ellipse">
            <a:avLst/>
          </a:prstGeom>
          <a:solidFill>
            <a:schemeClr val="tx1"/>
          </a:solidFill>
          <a:ln w="12700" cap="flat" cmpd="sng">
            <a:solidFill>
              <a:schemeClr val="tx1"/>
            </a:solidFill>
            <a:prstDash val="solid"/>
            <a:headEnd type="none" w="med" len="med"/>
            <a:tailEnd type="none" w="med" len="med"/>
          </a:ln>
        </p:spPr>
        <p:txBody>
          <a:bodyPr>
            <a:spAutoFit/>
          </a:bodyPr>
          <a:lstStyle/>
          <a:p>
            <a:r>
              <a:rPr lang="zh-CN" altLang="en-US" sz="2000" dirty="0">
                <a:solidFill>
                  <a:srgbClr val="FFFFFF"/>
                </a:solidFill>
                <a:latin typeface="Arial" panose="020B0604020202020204" pitchFamily="34" charset="0"/>
              </a:rPr>
              <a:t>       </a:t>
            </a:r>
            <a:r>
              <a:rPr lang="zh-CN" altLang="en-US" sz="2000" b="1" dirty="0">
                <a:solidFill>
                  <a:srgbClr val="FFFFFF"/>
                </a:solidFill>
                <a:latin typeface="Arial" panose="020B0604020202020204" pitchFamily="34" charset="0"/>
              </a:rPr>
              <a:t> 纯小数</a:t>
            </a:r>
          </a:p>
        </p:txBody>
      </p:sp>
      <p:sp>
        <p:nvSpPr>
          <p:cNvPr id="6" name="椭圆 5"/>
          <p:cNvSpPr/>
          <p:nvPr/>
        </p:nvSpPr>
        <p:spPr bwMode="auto">
          <a:xfrm>
            <a:off x="4279900" y="1368425"/>
            <a:ext cx="2603500" cy="56263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8900000" scaled="1"/>
                  <a:tileRect/>
                </a:gradFill>
                <a:effectLst/>
                <a:uLnTx/>
                <a:uFillTx/>
                <a:latin typeface="Arial" panose="020B0604020202020204" pitchFamily="34" charset="0"/>
                <a:ea typeface="宋体" panose="02010600030101010101" pitchFamily="2" charset="-122"/>
                <a:cs typeface="+mn-cs"/>
              </a:rPr>
              <a:t>     </a:t>
            </a:r>
            <a:r>
              <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纯整数</a:t>
            </a:r>
          </a:p>
        </p:txBody>
      </p:sp>
      <p:sp>
        <p:nvSpPr>
          <p:cNvPr id="7" name="椭圆 6"/>
          <p:cNvSpPr/>
          <p:nvPr/>
        </p:nvSpPr>
        <p:spPr bwMode="auto">
          <a:xfrm>
            <a:off x="1384300" y="3362325"/>
            <a:ext cx="1155700" cy="523875"/>
          </a:xfrm>
          <a:prstGeom prst="ellipse">
            <a:avLst/>
          </a:prstGeom>
          <a:solidFill>
            <a:schemeClr val="bg1"/>
          </a:solidFill>
          <a:ln w="12700" cap="flat" cmpd="sng" algn="ctr">
            <a:solidFill>
              <a:schemeClr val="bg1"/>
            </a:solidFill>
            <a:prstDash val="solid"/>
            <a:round/>
            <a:headEnd type="none" w="med" len="med"/>
            <a:tailEnd type="none" w="med" len="me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8900000" scaled="1"/>
                <a:tileRect/>
              </a:gradFill>
              <a:effectLst/>
              <a:uLnTx/>
              <a:uFillTx/>
              <a:latin typeface="Arial" panose="020B0604020202020204" pitchFamily="34" charset="0"/>
              <a:ea typeface="宋体" panose="02010600030101010101" pitchFamily="2" charset="-122"/>
              <a:cs typeface="+mn-cs"/>
            </a:endParaRPr>
          </a:p>
        </p:txBody>
      </p:sp>
      <p:sp>
        <p:nvSpPr>
          <p:cNvPr id="8" name="椭圆 7"/>
          <p:cNvSpPr/>
          <p:nvPr/>
        </p:nvSpPr>
        <p:spPr bwMode="auto">
          <a:xfrm>
            <a:off x="4578350" y="3362325"/>
            <a:ext cx="1155700" cy="523875"/>
          </a:xfrm>
          <a:prstGeom prst="ellipse">
            <a:avLst/>
          </a:prstGeom>
          <a:solidFill>
            <a:schemeClr val="bg1"/>
          </a:solidFill>
          <a:ln w="12700" cap="flat" cmpd="sng" algn="ctr">
            <a:solidFill>
              <a:schemeClr val="bg1"/>
            </a:solidFill>
            <a:prstDash val="solid"/>
            <a:round/>
            <a:headEnd type="none" w="med" len="med"/>
            <a:tailEnd type="none" w="med" len="me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8900000" scaled="1"/>
                <a:tileRect/>
              </a:gra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2467"/>
                                        </p:tgtEl>
                                        <p:attrNameLst>
                                          <p:attrName>style.visibility</p:attrName>
                                        </p:attrNameLst>
                                      </p:cBhvr>
                                      <p:to>
                                        <p:strVal val="visible"/>
                                      </p:to>
                                    </p:set>
                                    <p:animEffect transition="in" filter="diamond(in)">
                                      <p:cBhvr>
                                        <p:cTn id="7" dur="2000"/>
                                        <p:tgtEl>
                                          <p:spTgt spid="62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Rot="1"/>
          </p:cNvSpPr>
          <p:nvPr>
            <p:ph type="body" sz="half" idx="1"/>
          </p:nvPr>
        </p:nvSpPr>
        <p:spPr>
          <a:xfrm>
            <a:off x="301625" y="1905000"/>
            <a:ext cx="8662988" cy="1524000"/>
          </a:xfrm>
          <a:ln/>
        </p:spPr>
        <p:txBody>
          <a:bodyPr vert="horz" wrap="square" lIns="91440" tIns="45720" rIns="91440" bIns="45720" anchor="t" anchorCtr="0"/>
          <a:lstStyle/>
          <a:p>
            <a:pPr eaLnBrk="1" hangingPunct="1">
              <a:buClr>
                <a:schemeClr val="hlink"/>
              </a:buClr>
              <a:buSzPct val="70000"/>
              <a:buFont typeface="Wingdings" panose="05000000000000000000" pitchFamily="2" charset="2"/>
            </a:pPr>
            <a:r>
              <a:rPr lang="zh-CN" altLang="en-US" sz="2400" dirty="0"/>
              <a:t>十进制数化成二进制数的方法：除</a:t>
            </a:r>
            <a:r>
              <a:rPr lang="en-US" altLang="zh-CN" sz="2400" dirty="0"/>
              <a:t>2</a:t>
            </a:r>
            <a:r>
              <a:rPr lang="zh-CN" altLang="en-US" sz="2400" dirty="0"/>
              <a:t>倒取余，直到商为</a:t>
            </a:r>
            <a:r>
              <a:rPr lang="en-US" altLang="zh-CN" sz="2400" dirty="0"/>
              <a:t>0</a:t>
            </a:r>
            <a:r>
              <a:rPr lang="zh-CN" altLang="en-US" sz="2400" dirty="0"/>
              <a:t>时止。</a:t>
            </a:r>
          </a:p>
          <a:p>
            <a:pPr eaLnBrk="1" hangingPunct="1">
              <a:buClr>
                <a:schemeClr val="hlink"/>
              </a:buClr>
              <a:buSzPct val="70000"/>
              <a:buFont typeface="Wingdings" panose="05000000000000000000" pitchFamily="2" charset="2"/>
            </a:pPr>
            <a:r>
              <a:rPr lang="zh-CN" altLang="en-US" sz="2400" dirty="0"/>
              <a:t>二进制数化成十六进制数的方法：</a:t>
            </a:r>
            <a:r>
              <a:rPr lang="en-US" altLang="zh-CN" sz="2400" dirty="0"/>
              <a:t>4</a:t>
            </a:r>
            <a:r>
              <a:rPr lang="zh-CN" altLang="en-US" sz="2400" dirty="0"/>
              <a:t>位二进制数对应</a:t>
            </a:r>
            <a:r>
              <a:rPr lang="en-US" altLang="zh-CN" sz="2400" dirty="0"/>
              <a:t>1</a:t>
            </a:r>
            <a:r>
              <a:rPr lang="zh-CN" altLang="en-US" sz="2400" dirty="0"/>
              <a:t>位十六进制数。</a:t>
            </a:r>
          </a:p>
          <a:p>
            <a:pPr eaLnBrk="1" hangingPunct="1">
              <a:buClr>
                <a:schemeClr val="hlink"/>
              </a:buClr>
              <a:buSzPct val="70000"/>
              <a:buFont typeface="Wingdings" panose="05000000000000000000" pitchFamily="2" charset="2"/>
            </a:pPr>
            <a:endParaRPr lang="en-US" altLang="zh-CN" sz="2400" dirty="0"/>
          </a:p>
        </p:txBody>
      </p:sp>
      <p:graphicFrame>
        <p:nvGraphicFramePr>
          <p:cNvPr id="44035" name="内容占位符 44034"/>
          <p:cNvGraphicFramePr>
            <a:graphicFrameLocks noGrp="1"/>
          </p:cNvGraphicFramePr>
          <p:nvPr>
            <p:ph sz="half" idx="2"/>
          </p:nvPr>
        </p:nvGraphicFramePr>
        <p:xfrm>
          <a:off x="179388" y="3141663"/>
          <a:ext cx="8569325" cy="1982788"/>
        </p:xfrm>
        <a:graphic>
          <a:graphicData uri="http://schemas.openxmlformats.org/drawingml/2006/table">
            <a:tbl>
              <a:tblPr/>
              <a:tblGrid>
                <a:gridCol w="427038">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1060450">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gridCol w="817562">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gridCol w="850900">
                  <a:extLst>
                    <a:ext uri="{9D8B030D-6E8A-4147-A177-3AD203B41FA5}">
                      <a16:colId xmlns:a16="http://schemas.microsoft.com/office/drawing/2014/main" val="20006"/>
                    </a:ext>
                  </a:extLst>
                </a:gridCol>
                <a:gridCol w="592138">
                  <a:extLst>
                    <a:ext uri="{9D8B030D-6E8A-4147-A177-3AD203B41FA5}">
                      <a16:colId xmlns:a16="http://schemas.microsoft.com/office/drawing/2014/main" val="20007"/>
                    </a:ext>
                  </a:extLst>
                </a:gridCol>
                <a:gridCol w="792162">
                  <a:extLst>
                    <a:ext uri="{9D8B030D-6E8A-4147-A177-3AD203B41FA5}">
                      <a16:colId xmlns:a16="http://schemas.microsoft.com/office/drawing/2014/main" val="20008"/>
                    </a:ext>
                  </a:extLst>
                </a:gridCol>
                <a:gridCol w="768350">
                  <a:extLst>
                    <a:ext uri="{9D8B030D-6E8A-4147-A177-3AD203B41FA5}">
                      <a16:colId xmlns:a16="http://schemas.microsoft.com/office/drawing/2014/main" val="20009"/>
                    </a:ext>
                  </a:extLst>
                </a:gridCol>
                <a:gridCol w="781050">
                  <a:extLst>
                    <a:ext uri="{9D8B030D-6E8A-4147-A177-3AD203B41FA5}">
                      <a16:colId xmlns:a16="http://schemas.microsoft.com/office/drawing/2014/main" val="20010"/>
                    </a:ext>
                  </a:extLst>
                </a:gridCol>
              </a:tblGrid>
              <a:tr h="100806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1200" dirty="0">
                          <a:latin typeface="Arial" panose="020B0604020202020204" pitchFamily="34" charset="0"/>
                        </a:rPr>
                        <a:t>十六进制</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dirty="0">
                          <a:latin typeface="Arial" panose="020B0604020202020204" pitchFamily="34" charset="0"/>
                        </a:rPr>
                        <a:t>…</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A</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B</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C</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D</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E</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F</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747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1200" dirty="0">
                          <a:latin typeface="Arial" panose="020B0604020202020204" pitchFamily="34" charset="0"/>
                        </a:rPr>
                        <a:t>二进制</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0000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0001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dirty="0">
                          <a:latin typeface="Arial" panose="020B0604020202020204" pitchFamily="34" charset="0"/>
                        </a:rPr>
                        <a:t>…</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1001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1010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1011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1100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1101</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1110</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1200" dirty="0">
                          <a:latin typeface="Arial" panose="020B0604020202020204" pitchFamily="34" charset="0"/>
                        </a:rPr>
                        <a:t>1111</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4073" name="TextBox 3"/>
          <p:cNvSpPr txBox="1"/>
          <p:nvPr/>
        </p:nvSpPr>
        <p:spPr>
          <a:xfrm>
            <a:off x="698500" y="977900"/>
            <a:ext cx="6337300" cy="523875"/>
          </a:xfrm>
          <a:prstGeom prst="rect">
            <a:avLst/>
          </a:prstGeom>
          <a:noFill/>
          <a:ln w="9525">
            <a:noFill/>
          </a:ln>
        </p:spPr>
        <p:txBody>
          <a:bodyPr>
            <a:spAutoFit/>
          </a:bodyPr>
          <a:lstStyle/>
          <a:p>
            <a:r>
              <a:rPr lang="zh-CN" altLang="en-US" sz="2800" dirty="0">
                <a:solidFill>
                  <a:srgbClr val="FF0000"/>
                </a:solidFill>
                <a:latin typeface="Arial" panose="020B0604020202020204" pitchFamily="34" charset="0"/>
              </a:rPr>
              <a:t>进制转换</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Rot="1"/>
          </p:cNvSpPr>
          <p:nvPr>
            <p:ph idx="1"/>
          </p:nvPr>
        </p:nvSpPr>
        <p:spPr>
          <a:xfrm>
            <a:off x="304800" y="1676400"/>
            <a:ext cx="8540750" cy="3886200"/>
          </a:xfrm>
          <a:ln/>
        </p:spPr>
        <p:txBody>
          <a:bodyPr vert="horz" wrap="square" lIns="91440" tIns="45720" rIns="91440" bIns="45720" anchor="t" anchorCtr="0"/>
          <a:lstStyle/>
          <a:p>
            <a:pPr eaLnBrk="1" hangingPunct="1"/>
            <a:r>
              <a:rPr lang="zh-CN" altLang="en-US" dirty="0"/>
              <a:t>数的表示可采用原码，反码，补码等。在计算机中，数的表示为</a:t>
            </a:r>
            <a:r>
              <a:rPr lang="en-US" altLang="zh-CN" dirty="0"/>
              <a:t>2</a:t>
            </a:r>
            <a:r>
              <a:rPr lang="zh-CN" altLang="en-US" dirty="0"/>
              <a:t>进制补码形式。</a:t>
            </a:r>
          </a:p>
          <a:p>
            <a:pPr eaLnBrk="1" hangingPunct="1"/>
            <a:r>
              <a:rPr lang="zh-CN" altLang="en-US" dirty="0">
                <a:solidFill>
                  <a:srgbClr val="FF0000"/>
                </a:solidFill>
              </a:rPr>
              <a:t>原码</a:t>
            </a:r>
            <a:r>
              <a:rPr lang="zh-CN" altLang="en-US" dirty="0"/>
              <a:t>：用最高位表示符号位，</a:t>
            </a:r>
            <a:r>
              <a:rPr lang="en-US" altLang="zh-CN" dirty="0"/>
              <a:t>0</a:t>
            </a:r>
            <a:r>
              <a:rPr lang="zh-CN" altLang="en-US" dirty="0"/>
              <a:t>正</a:t>
            </a:r>
            <a:r>
              <a:rPr lang="en-US" altLang="zh-CN" dirty="0"/>
              <a:t>1</a:t>
            </a:r>
            <a:r>
              <a:rPr lang="zh-CN" altLang="en-US" dirty="0"/>
              <a:t>负。其余位表示数的绝对值。</a:t>
            </a:r>
          </a:p>
          <a:p>
            <a:pPr eaLnBrk="1" hangingPunct="1"/>
            <a:r>
              <a:rPr lang="zh-CN" altLang="en-US" dirty="0"/>
              <a:t>如</a:t>
            </a:r>
            <a:r>
              <a:rPr lang="en-US" altLang="zh-CN" dirty="0"/>
              <a:t>56</a:t>
            </a:r>
            <a:r>
              <a:rPr lang="zh-CN" altLang="en-US" dirty="0"/>
              <a:t>的原码表示为：</a:t>
            </a:r>
          </a:p>
        </p:txBody>
      </p:sp>
      <p:sp>
        <p:nvSpPr>
          <p:cNvPr id="162820" name="Text Box 4"/>
          <p:cNvSpPr txBox="1"/>
          <p:nvPr/>
        </p:nvSpPr>
        <p:spPr>
          <a:xfrm>
            <a:off x="4643438" y="4149725"/>
            <a:ext cx="1543050" cy="457200"/>
          </a:xfrm>
          <a:prstGeom prst="rect">
            <a:avLst/>
          </a:prstGeom>
          <a:noFill/>
          <a:ln w="9525">
            <a:noFill/>
          </a:ln>
        </p:spPr>
        <p:txBody>
          <a:bodyPr wrap="none">
            <a:spAutoFit/>
          </a:bodyPr>
          <a:lstStyle/>
          <a:p>
            <a:r>
              <a:rPr lang="en-US" altLang="zh-CN" sz="2400" dirty="0">
                <a:latin typeface="Arial" panose="020B0604020202020204" pitchFamily="34" charset="0"/>
              </a:rPr>
              <a:t>00111000</a:t>
            </a:r>
          </a:p>
        </p:txBody>
      </p:sp>
      <p:sp>
        <p:nvSpPr>
          <p:cNvPr id="162821" name="Text Box 5"/>
          <p:cNvSpPr txBox="1"/>
          <p:nvPr/>
        </p:nvSpPr>
        <p:spPr>
          <a:xfrm>
            <a:off x="323850" y="4797425"/>
            <a:ext cx="3886200" cy="579438"/>
          </a:xfrm>
          <a:prstGeom prst="rect">
            <a:avLst/>
          </a:prstGeom>
          <a:noFill/>
          <a:ln w="9525">
            <a:noFill/>
          </a:ln>
        </p:spPr>
        <p:txBody>
          <a:bodyPr wrap="none">
            <a:spAutoFit/>
          </a:bodyPr>
          <a:lstStyle/>
          <a:p>
            <a:pPr>
              <a:spcBef>
                <a:spcPct val="20000"/>
              </a:spcBef>
              <a:buClr>
                <a:schemeClr val="hlink"/>
              </a:buClr>
              <a:buSzPct val="75000"/>
              <a:buFont typeface="Wingdings" panose="05000000000000000000" pitchFamily="2" charset="2"/>
              <a:buChar char="v"/>
            </a:pPr>
            <a:r>
              <a:rPr lang="en-US" altLang="zh-CN" sz="3200" dirty="0">
                <a:latin typeface="Arial" panose="020B0604020202020204" pitchFamily="34" charset="0"/>
              </a:rPr>
              <a:t>-56</a:t>
            </a:r>
            <a:r>
              <a:rPr lang="zh-CN" altLang="en-US" sz="3200" dirty="0">
                <a:latin typeface="Arial" panose="020B0604020202020204" pitchFamily="34" charset="0"/>
              </a:rPr>
              <a:t>的原码表示为：</a:t>
            </a:r>
          </a:p>
        </p:txBody>
      </p:sp>
      <p:sp>
        <p:nvSpPr>
          <p:cNvPr id="162822" name="Text Box 6"/>
          <p:cNvSpPr txBox="1"/>
          <p:nvPr/>
        </p:nvSpPr>
        <p:spPr>
          <a:xfrm>
            <a:off x="4572000" y="4868863"/>
            <a:ext cx="1543050" cy="457200"/>
          </a:xfrm>
          <a:prstGeom prst="rect">
            <a:avLst/>
          </a:prstGeom>
          <a:noFill/>
          <a:ln w="9525">
            <a:noFill/>
          </a:ln>
        </p:spPr>
        <p:txBody>
          <a:bodyPr wrap="none">
            <a:spAutoFit/>
          </a:bodyPr>
          <a:lstStyle/>
          <a:p>
            <a:r>
              <a:rPr lang="en-US" altLang="zh-CN" sz="2400" dirty="0">
                <a:latin typeface="Arial" panose="020B0604020202020204" pitchFamily="34" charset="0"/>
              </a:rPr>
              <a:t>10111000</a:t>
            </a:r>
          </a:p>
        </p:txBody>
      </p:sp>
      <p:sp>
        <p:nvSpPr>
          <p:cNvPr id="45062" name="TextBox 6"/>
          <p:cNvSpPr txBox="1"/>
          <p:nvPr/>
        </p:nvSpPr>
        <p:spPr>
          <a:xfrm>
            <a:off x="800100" y="800100"/>
            <a:ext cx="4114800" cy="523875"/>
          </a:xfrm>
          <a:prstGeom prst="rect">
            <a:avLst/>
          </a:prstGeom>
          <a:noFill/>
          <a:ln w="9525">
            <a:noFill/>
          </a:ln>
        </p:spPr>
        <p:txBody>
          <a:bodyPr>
            <a:spAutoFit/>
          </a:bodyPr>
          <a:lstStyle/>
          <a:p>
            <a:r>
              <a:rPr lang="zh-CN" altLang="en-US" sz="2800" dirty="0">
                <a:solidFill>
                  <a:srgbClr val="FF0000"/>
                </a:solidFill>
                <a:latin typeface="Arial" panose="020B0604020202020204" pitchFamily="34" charset="0"/>
              </a:rPr>
              <a:t>真值与机器数的转换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2819">
                                            <p:txEl>
                                              <p:pRg st="0" end="0"/>
                                            </p:txEl>
                                          </p:spTgt>
                                        </p:tgtEl>
                                        <p:attrNameLst>
                                          <p:attrName>style.visibility</p:attrName>
                                        </p:attrNameLst>
                                      </p:cBhvr>
                                      <p:to>
                                        <p:strVal val="visible"/>
                                      </p:to>
                                    </p:set>
                                    <p:anim calcmode="lin" valueType="num">
                                      <p:cBhvr additive="base">
                                        <p:cTn id="7" dur="500" fill="hold"/>
                                        <p:tgtEl>
                                          <p:spTgt spid="162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2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2819">
                                            <p:txEl>
                                              <p:pRg st="1" end="1"/>
                                            </p:txEl>
                                          </p:spTgt>
                                        </p:tgtEl>
                                        <p:attrNameLst>
                                          <p:attrName>style.visibility</p:attrName>
                                        </p:attrNameLst>
                                      </p:cBhvr>
                                      <p:to>
                                        <p:strVal val="visible"/>
                                      </p:to>
                                    </p:set>
                                    <p:anim calcmode="lin" valueType="num">
                                      <p:cBhvr additive="base">
                                        <p:cTn id="13" dur="500" fill="hold"/>
                                        <p:tgtEl>
                                          <p:spTgt spid="162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2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2819">
                                            <p:txEl>
                                              <p:pRg st="2" end="2"/>
                                            </p:txEl>
                                          </p:spTgt>
                                        </p:tgtEl>
                                        <p:attrNameLst>
                                          <p:attrName>style.visibility</p:attrName>
                                        </p:attrNameLst>
                                      </p:cBhvr>
                                      <p:to>
                                        <p:strVal val="visible"/>
                                      </p:to>
                                    </p:set>
                                    <p:anim calcmode="lin" valueType="num">
                                      <p:cBhvr additive="base">
                                        <p:cTn id="19" dur="500" fill="hold"/>
                                        <p:tgtEl>
                                          <p:spTgt spid="1628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28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2820"/>
                                        </p:tgtEl>
                                        <p:attrNameLst>
                                          <p:attrName>style.visibility</p:attrName>
                                        </p:attrNameLst>
                                      </p:cBhvr>
                                      <p:to>
                                        <p:strVal val="visible"/>
                                      </p:to>
                                    </p:set>
                                    <p:anim calcmode="lin" valueType="num">
                                      <p:cBhvr additive="base">
                                        <p:cTn id="25" dur="500" fill="hold"/>
                                        <p:tgtEl>
                                          <p:spTgt spid="162820"/>
                                        </p:tgtEl>
                                        <p:attrNameLst>
                                          <p:attrName>ppt_x</p:attrName>
                                        </p:attrNameLst>
                                      </p:cBhvr>
                                      <p:tavLst>
                                        <p:tav tm="0">
                                          <p:val>
                                            <p:strVal val="#ppt_x"/>
                                          </p:val>
                                        </p:tav>
                                        <p:tav tm="100000">
                                          <p:val>
                                            <p:strVal val="#ppt_x"/>
                                          </p:val>
                                        </p:tav>
                                      </p:tavLst>
                                    </p:anim>
                                    <p:anim calcmode="lin" valueType="num">
                                      <p:cBhvr additive="base">
                                        <p:cTn id="26" dur="500" fill="hold"/>
                                        <p:tgtEl>
                                          <p:spTgt spid="1628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2821"/>
                                        </p:tgtEl>
                                        <p:attrNameLst>
                                          <p:attrName>style.visibility</p:attrName>
                                        </p:attrNameLst>
                                      </p:cBhvr>
                                      <p:to>
                                        <p:strVal val="visible"/>
                                      </p:to>
                                    </p:set>
                                    <p:anim calcmode="lin" valueType="num">
                                      <p:cBhvr additive="base">
                                        <p:cTn id="31" dur="500" fill="hold"/>
                                        <p:tgtEl>
                                          <p:spTgt spid="162821"/>
                                        </p:tgtEl>
                                        <p:attrNameLst>
                                          <p:attrName>ppt_x</p:attrName>
                                        </p:attrNameLst>
                                      </p:cBhvr>
                                      <p:tavLst>
                                        <p:tav tm="0">
                                          <p:val>
                                            <p:strVal val="#ppt_x"/>
                                          </p:val>
                                        </p:tav>
                                        <p:tav tm="100000">
                                          <p:val>
                                            <p:strVal val="#ppt_x"/>
                                          </p:val>
                                        </p:tav>
                                      </p:tavLst>
                                    </p:anim>
                                    <p:anim calcmode="lin" valueType="num">
                                      <p:cBhvr additive="base">
                                        <p:cTn id="32" dur="500" fill="hold"/>
                                        <p:tgtEl>
                                          <p:spTgt spid="1628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2822"/>
                                        </p:tgtEl>
                                        <p:attrNameLst>
                                          <p:attrName>style.visibility</p:attrName>
                                        </p:attrNameLst>
                                      </p:cBhvr>
                                      <p:to>
                                        <p:strVal val="visible"/>
                                      </p:to>
                                    </p:set>
                                    <p:anim calcmode="lin" valueType="num">
                                      <p:cBhvr additive="base">
                                        <p:cTn id="37" dur="500" fill="hold"/>
                                        <p:tgtEl>
                                          <p:spTgt spid="162822"/>
                                        </p:tgtEl>
                                        <p:attrNameLst>
                                          <p:attrName>ppt_x</p:attrName>
                                        </p:attrNameLst>
                                      </p:cBhvr>
                                      <p:tavLst>
                                        <p:tav tm="0">
                                          <p:val>
                                            <p:strVal val="#ppt_x"/>
                                          </p:val>
                                        </p:tav>
                                        <p:tav tm="100000">
                                          <p:val>
                                            <p:strVal val="#ppt_x"/>
                                          </p:val>
                                        </p:tav>
                                      </p:tavLst>
                                    </p:anim>
                                    <p:anim calcmode="lin" valueType="num">
                                      <p:cBhvr additive="base">
                                        <p:cTn id="38" dur="500" fill="hold"/>
                                        <p:tgtEl>
                                          <p:spTgt spid="1628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build="p"/>
      <p:bldP spid="162820" grpId="0"/>
      <p:bldP spid="162821" grpId="0"/>
      <p:bldP spid="1628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Rot="1"/>
          </p:cNvSpPr>
          <p:nvPr>
            <p:ph idx="1"/>
          </p:nvPr>
        </p:nvSpPr>
        <p:spPr>
          <a:ln/>
        </p:spPr>
        <p:txBody>
          <a:bodyPr vert="horz" wrap="square" lIns="91440" tIns="45720" rIns="91440" bIns="45720" anchor="t" anchorCtr="0"/>
          <a:lstStyle/>
          <a:p>
            <a:pPr eaLnBrk="1" hangingPunct="1"/>
            <a:r>
              <a:rPr lang="zh-CN" altLang="en-US" dirty="0">
                <a:solidFill>
                  <a:srgbClr val="FF0000"/>
                </a:solidFill>
              </a:rPr>
              <a:t>反码</a:t>
            </a:r>
            <a:r>
              <a:rPr lang="zh-CN" altLang="en-US" dirty="0"/>
              <a:t>：用最高位表示符号位，</a:t>
            </a:r>
            <a:r>
              <a:rPr lang="en-US" altLang="zh-CN" dirty="0"/>
              <a:t>0</a:t>
            </a:r>
            <a:r>
              <a:rPr lang="zh-CN" altLang="en-US" dirty="0"/>
              <a:t>正</a:t>
            </a:r>
            <a:r>
              <a:rPr lang="en-US" altLang="zh-CN" dirty="0"/>
              <a:t>1</a:t>
            </a:r>
            <a:r>
              <a:rPr lang="zh-CN" altLang="en-US" dirty="0"/>
              <a:t>负。正数的反码与其原码相同，而负数的反码为其原码取反（除符号位）。</a:t>
            </a:r>
          </a:p>
          <a:p>
            <a:pPr eaLnBrk="1" hangingPunct="1"/>
            <a:r>
              <a:rPr lang="zh-CN" altLang="en-US" dirty="0"/>
              <a:t>如</a:t>
            </a:r>
            <a:r>
              <a:rPr lang="en-US" altLang="zh-CN" dirty="0"/>
              <a:t>56</a:t>
            </a:r>
            <a:r>
              <a:rPr lang="zh-CN" altLang="en-US" dirty="0"/>
              <a:t>的反码表示为：</a:t>
            </a:r>
          </a:p>
          <a:p>
            <a:pPr eaLnBrk="1" hangingPunct="1"/>
            <a:endParaRPr lang="en-US" altLang="zh-CN" dirty="0"/>
          </a:p>
        </p:txBody>
      </p:sp>
      <p:sp>
        <p:nvSpPr>
          <p:cNvPr id="163844" name="Text Box 4"/>
          <p:cNvSpPr txBox="1"/>
          <p:nvPr/>
        </p:nvSpPr>
        <p:spPr>
          <a:xfrm>
            <a:off x="4500563" y="3573463"/>
            <a:ext cx="1543050" cy="457200"/>
          </a:xfrm>
          <a:prstGeom prst="rect">
            <a:avLst/>
          </a:prstGeom>
          <a:noFill/>
          <a:ln w="9525">
            <a:noFill/>
          </a:ln>
        </p:spPr>
        <p:txBody>
          <a:bodyPr wrap="none">
            <a:spAutoFit/>
          </a:bodyPr>
          <a:lstStyle/>
          <a:p>
            <a:r>
              <a:rPr lang="en-US" altLang="zh-CN" sz="2400" dirty="0">
                <a:latin typeface="Arial" panose="020B0604020202020204" pitchFamily="34" charset="0"/>
              </a:rPr>
              <a:t>00111000</a:t>
            </a:r>
          </a:p>
        </p:txBody>
      </p:sp>
      <p:sp>
        <p:nvSpPr>
          <p:cNvPr id="163845" name="Text Box 5"/>
          <p:cNvSpPr txBox="1"/>
          <p:nvPr/>
        </p:nvSpPr>
        <p:spPr>
          <a:xfrm>
            <a:off x="395288" y="4292600"/>
            <a:ext cx="3886200" cy="579438"/>
          </a:xfrm>
          <a:prstGeom prst="rect">
            <a:avLst/>
          </a:prstGeom>
          <a:noFill/>
          <a:ln w="9525">
            <a:noFill/>
          </a:ln>
        </p:spPr>
        <p:txBody>
          <a:bodyPr wrap="none">
            <a:spAutoFit/>
          </a:bodyPr>
          <a:lstStyle/>
          <a:p>
            <a:pPr>
              <a:spcBef>
                <a:spcPct val="20000"/>
              </a:spcBef>
              <a:buClr>
                <a:schemeClr val="hlink"/>
              </a:buClr>
              <a:buSzPct val="75000"/>
              <a:buFont typeface="Wingdings" panose="05000000000000000000" pitchFamily="2" charset="2"/>
              <a:buChar char="v"/>
            </a:pPr>
            <a:r>
              <a:rPr lang="en-US" altLang="zh-CN" sz="3200" dirty="0">
                <a:latin typeface="Arial" panose="020B0604020202020204" pitchFamily="34" charset="0"/>
              </a:rPr>
              <a:t>-56</a:t>
            </a:r>
            <a:r>
              <a:rPr lang="zh-CN" altLang="en-US" sz="3200" dirty="0">
                <a:latin typeface="Arial" panose="020B0604020202020204" pitchFamily="34" charset="0"/>
              </a:rPr>
              <a:t>的反码表示为：</a:t>
            </a:r>
          </a:p>
        </p:txBody>
      </p:sp>
      <p:sp>
        <p:nvSpPr>
          <p:cNvPr id="163846" name="Text Box 6"/>
          <p:cNvSpPr txBox="1"/>
          <p:nvPr/>
        </p:nvSpPr>
        <p:spPr>
          <a:xfrm>
            <a:off x="4427538" y="4365625"/>
            <a:ext cx="1543050" cy="457200"/>
          </a:xfrm>
          <a:prstGeom prst="rect">
            <a:avLst/>
          </a:prstGeom>
          <a:noFill/>
          <a:ln w="9525">
            <a:noFill/>
          </a:ln>
        </p:spPr>
        <p:txBody>
          <a:bodyPr wrap="none">
            <a:spAutoFit/>
          </a:bodyPr>
          <a:lstStyle/>
          <a:p>
            <a:r>
              <a:rPr lang="en-US" altLang="zh-CN" sz="2400" dirty="0">
                <a:latin typeface="Arial" panose="020B0604020202020204" pitchFamily="34" charset="0"/>
              </a:rPr>
              <a:t>11000111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43">
                                            <p:txEl>
                                              <p:pRg st="0" end="0"/>
                                            </p:txEl>
                                          </p:spTgt>
                                        </p:tgtEl>
                                        <p:attrNameLst>
                                          <p:attrName>style.visibility</p:attrName>
                                        </p:attrNameLst>
                                      </p:cBhvr>
                                      <p:to>
                                        <p:strVal val="visible"/>
                                      </p:to>
                                    </p:set>
                                    <p:anim calcmode="lin" valueType="num">
                                      <p:cBhvr additive="base">
                                        <p:cTn id="7" dur="500" fill="hold"/>
                                        <p:tgtEl>
                                          <p:spTgt spid="1638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43">
                                            <p:txEl>
                                              <p:pRg st="1" end="1"/>
                                            </p:txEl>
                                          </p:spTgt>
                                        </p:tgtEl>
                                        <p:attrNameLst>
                                          <p:attrName>style.visibility</p:attrName>
                                        </p:attrNameLst>
                                      </p:cBhvr>
                                      <p:to>
                                        <p:strVal val="visible"/>
                                      </p:to>
                                    </p:set>
                                    <p:anim calcmode="lin" valueType="num">
                                      <p:cBhvr additive="base">
                                        <p:cTn id="13" dur="500" fill="hold"/>
                                        <p:tgtEl>
                                          <p:spTgt spid="1638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844"/>
                                        </p:tgtEl>
                                        <p:attrNameLst>
                                          <p:attrName>style.visibility</p:attrName>
                                        </p:attrNameLst>
                                      </p:cBhvr>
                                      <p:to>
                                        <p:strVal val="visible"/>
                                      </p:to>
                                    </p:set>
                                    <p:anim calcmode="lin" valueType="num">
                                      <p:cBhvr additive="base">
                                        <p:cTn id="19" dur="500" fill="hold"/>
                                        <p:tgtEl>
                                          <p:spTgt spid="163844"/>
                                        </p:tgtEl>
                                        <p:attrNameLst>
                                          <p:attrName>ppt_x</p:attrName>
                                        </p:attrNameLst>
                                      </p:cBhvr>
                                      <p:tavLst>
                                        <p:tav tm="0">
                                          <p:val>
                                            <p:strVal val="#ppt_x"/>
                                          </p:val>
                                        </p:tav>
                                        <p:tav tm="100000">
                                          <p:val>
                                            <p:strVal val="#ppt_x"/>
                                          </p:val>
                                        </p:tav>
                                      </p:tavLst>
                                    </p:anim>
                                    <p:anim calcmode="lin" valueType="num">
                                      <p:cBhvr additive="base">
                                        <p:cTn id="20" dur="500" fill="hold"/>
                                        <p:tgtEl>
                                          <p:spTgt spid="16384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845"/>
                                        </p:tgtEl>
                                        <p:attrNameLst>
                                          <p:attrName>style.visibility</p:attrName>
                                        </p:attrNameLst>
                                      </p:cBhvr>
                                      <p:to>
                                        <p:strVal val="visible"/>
                                      </p:to>
                                    </p:set>
                                    <p:anim calcmode="lin" valueType="num">
                                      <p:cBhvr additive="base">
                                        <p:cTn id="25" dur="500" fill="hold"/>
                                        <p:tgtEl>
                                          <p:spTgt spid="163845"/>
                                        </p:tgtEl>
                                        <p:attrNameLst>
                                          <p:attrName>ppt_x</p:attrName>
                                        </p:attrNameLst>
                                      </p:cBhvr>
                                      <p:tavLst>
                                        <p:tav tm="0">
                                          <p:val>
                                            <p:strVal val="#ppt_x"/>
                                          </p:val>
                                        </p:tav>
                                        <p:tav tm="100000">
                                          <p:val>
                                            <p:strVal val="#ppt_x"/>
                                          </p:val>
                                        </p:tav>
                                      </p:tavLst>
                                    </p:anim>
                                    <p:anim calcmode="lin" valueType="num">
                                      <p:cBhvr additive="base">
                                        <p:cTn id="26" dur="500" fill="hold"/>
                                        <p:tgtEl>
                                          <p:spTgt spid="16384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3846"/>
                                        </p:tgtEl>
                                        <p:attrNameLst>
                                          <p:attrName>style.visibility</p:attrName>
                                        </p:attrNameLst>
                                      </p:cBhvr>
                                      <p:to>
                                        <p:strVal val="visible"/>
                                      </p:to>
                                    </p:set>
                                    <p:anim calcmode="lin" valueType="num">
                                      <p:cBhvr additive="base">
                                        <p:cTn id="31" dur="500" fill="hold"/>
                                        <p:tgtEl>
                                          <p:spTgt spid="163846"/>
                                        </p:tgtEl>
                                        <p:attrNameLst>
                                          <p:attrName>ppt_x</p:attrName>
                                        </p:attrNameLst>
                                      </p:cBhvr>
                                      <p:tavLst>
                                        <p:tav tm="0">
                                          <p:val>
                                            <p:strVal val="#ppt_x"/>
                                          </p:val>
                                        </p:tav>
                                        <p:tav tm="100000">
                                          <p:val>
                                            <p:strVal val="#ppt_x"/>
                                          </p:val>
                                        </p:tav>
                                      </p:tavLst>
                                    </p:anim>
                                    <p:anim calcmode="lin" valueType="num">
                                      <p:cBhvr additive="base">
                                        <p:cTn id="32" dur="500" fill="hold"/>
                                        <p:tgtEl>
                                          <p:spTgt spid="1638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p:bldP spid="163844" grpId="0"/>
      <p:bldP spid="163845" grpId="0"/>
      <p:bldP spid="1638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p:cNvSpPr>
            <a:spLocks noGrp="1" noRot="1"/>
          </p:cNvSpPr>
          <p:nvPr>
            <p:ph idx="1"/>
          </p:nvPr>
        </p:nvSpPr>
        <p:spPr>
          <a:ln/>
        </p:spPr>
        <p:txBody>
          <a:bodyPr vert="horz" wrap="square" lIns="91440" tIns="45720" rIns="91440" bIns="45720" anchor="t" anchorCtr="0"/>
          <a:lstStyle/>
          <a:p>
            <a:pPr eaLnBrk="1" hangingPunct="1"/>
            <a:r>
              <a:rPr lang="zh-CN" altLang="en-US" dirty="0">
                <a:solidFill>
                  <a:srgbClr val="FF0000"/>
                </a:solidFill>
              </a:rPr>
              <a:t>补码</a:t>
            </a:r>
            <a:r>
              <a:rPr lang="zh-CN" altLang="en-US" dirty="0"/>
              <a:t>：用最高位表示符号位，</a:t>
            </a:r>
            <a:r>
              <a:rPr lang="en-US" altLang="zh-CN" dirty="0"/>
              <a:t>0</a:t>
            </a:r>
            <a:r>
              <a:rPr lang="zh-CN" altLang="en-US" dirty="0"/>
              <a:t>正</a:t>
            </a:r>
            <a:r>
              <a:rPr lang="en-US" altLang="zh-CN" dirty="0"/>
              <a:t>1</a:t>
            </a:r>
            <a:r>
              <a:rPr lang="zh-CN" altLang="en-US" dirty="0"/>
              <a:t>负。正数的补码与其原码相同，而负数的补码为其原码（除符号位外）按位取反，末位加</a:t>
            </a:r>
            <a:r>
              <a:rPr lang="en-US" altLang="zh-CN" dirty="0"/>
              <a:t>1</a:t>
            </a:r>
            <a:r>
              <a:rPr lang="zh-CN" altLang="en-US" dirty="0"/>
              <a:t>。</a:t>
            </a:r>
          </a:p>
          <a:p>
            <a:pPr eaLnBrk="1" hangingPunct="1"/>
            <a:r>
              <a:rPr lang="zh-CN" altLang="en-US" dirty="0"/>
              <a:t>如</a:t>
            </a:r>
            <a:r>
              <a:rPr lang="en-US" altLang="zh-CN" dirty="0"/>
              <a:t>56</a:t>
            </a:r>
            <a:r>
              <a:rPr lang="zh-CN" altLang="en-US" dirty="0"/>
              <a:t>的补码表示为：</a:t>
            </a:r>
          </a:p>
          <a:p>
            <a:pPr eaLnBrk="1" hangingPunct="1"/>
            <a:endParaRPr lang="en-US" altLang="zh-CN" dirty="0"/>
          </a:p>
        </p:txBody>
      </p:sp>
      <p:sp>
        <p:nvSpPr>
          <p:cNvPr id="164868" name="Text Box 4"/>
          <p:cNvSpPr txBox="1"/>
          <p:nvPr/>
        </p:nvSpPr>
        <p:spPr>
          <a:xfrm>
            <a:off x="4500563" y="3573463"/>
            <a:ext cx="1543050" cy="457200"/>
          </a:xfrm>
          <a:prstGeom prst="rect">
            <a:avLst/>
          </a:prstGeom>
          <a:noFill/>
          <a:ln w="9525">
            <a:noFill/>
          </a:ln>
        </p:spPr>
        <p:txBody>
          <a:bodyPr wrap="none">
            <a:spAutoFit/>
          </a:bodyPr>
          <a:lstStyle/>
          <a:p>
            <a:r>
              <a:rPr lang="en-US" altLang="zh-CN" sz="2400" dirty="0">
                <a:latin typeface="Arial" panose="020B0604020202020204" pitchFamily="34" charset="0"/>
              </a:rPr>
              <a:t>00111000</a:t>
            </a:r>
          </a:p>
        </p:txBody>
      </p:sp>
      <p:sp>
        <p:nvSpPr>
          <p:cNvPr id="164869" name="Text Box 5"/>
          <p:cNvSpPr txBox="1"/>
          <p:nvPr/>
        </p:nvSpPr>
        <p:spPr>
          <a:xfrm>
            <a:off x="395288" y="4292600"/>
            <a:ext cx="3886200" cy="579438"/>
          </a:xfrm>
          <a:prstGeom prst="rect">
            <a:avLst/>
          </a:prstGeom>
          <a:noFill/>
          <a:ln w="9525">
            <a:noFill/>
          </a:ln>
        </p:spPr>
        <p:txBody>
          <a:bodyPr wrap="none">
            <a:spAutoFit/>
          </a:bodyPr>
          <a:lstStyle/>
          <a:p>
            <a:pPr>
              <a:spcBef>
                <a:spcPct val="20000"/>
              </a:spcBef>
              <a:buClr>
                <a:schemeClr val="hlink"/>
              </a:buClr>
              <a:buSzPct val="75000"/>
              <a:buFont typeface="Wingdings" panose="05000000000000000000" pitchFamily="2" charset="2"/>
              <a:buChar char="v"/>
            </a:pPr>
            <a:r>
              <a:rPr lang="en-US" altLang="zh-CN" sz="3200" dirty="0">
                <a:latin typeface="Arial" panose="020B0604020202020204" pitchFamily="34" charset="0"/>
              </a:rPr>
              <a:t>-56</a:t>
            </a:r>
            <a:r>
              <a:rPr lang="zh-CN" altLang="en-US" sz="3200" dirty="0">
                <a:latin typeface="Arial" panose="020B0604020202020204" pitchFamily="34" charset="0"/>
              </a:rPr>
              <a:t>的补码表示为：</a:t>
            </a:r>
          </a:p>
        </p:txBody>
      </p:sp>
      <p:sp>
        <p:nvSpPr>
          <p:cNvPr id="164870" name="Text Box 6"/>
          <p:cNvSpPr txBox="1"/>
          <p:nvPr/>
        </p:nvSpPr>
        <p:spPr>
          <a:xfrm>
            <a:off x="4427538" y="4365625"/>
            <a:ext cx="1543050" cy="457200"/>
          </a:xfrm>
          <a:prstGeom prst="rect">
            <a:avLst/>
          </a:prstGeom>
          <a:noFill/>
          <a:ln w="9525">
            <a:noFill/>
          </a:ln>
        </p:spPr>
        <p:txBody>
          <a:bodyPr wrap="none">
            <a:spAutoFit/>
          </a:bodyPr>
          <a:lstStyle/>
          <a:p>
            <a:r>
              <a:rPr lang="en-US" altLang="zh-CN" sz="2400" dirty="0">
                <a:latin typeface="Arial" panose="020B0604020202020204" pitchFamily="34" charset="0"/>
              </a:rPr>
              <a:t>11001000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4867">
                                            <p:txEl>
                                              <p:pRg st="0" end="0"/>
                                            </p:txEl>
                                          </p:spTgt>
                                        </p:tgtEl>
                                        <p:attrNameLst>
                                          <p:attrName>style.visibility</p:attrName>
                                        </p:attrNameLst>
                                      </p:cBhvr>
                                      <p:to>
                                        <p:strVal val="visible"/>
                                      </p:to>
                                    </p:set>
                                    <p:anim calcmode="lin" valueType="num">
                                      <p:cBhvr additive="base">
                                        <p:cTn id="7" dur="500" fill="hold"/>
                                        <p:tgtEl>
                                          <p:spTgt spid="1648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48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4867">
                                            <p:txEl>
                                              <p:pRg st="1" end="1"/>
                                            </p:txEl>
                                          </p:spTgt>
                                        </p:tgtEl>
                                        <p:attrNameLst>
                                          <p:attrName>style.visibility</p:attrName>
                                        </p:attrNameLst>
                                      </p:cBhvr>
                                      <p:to>
                                        <p:strVal val="visible"/>
                                      </p:to>
                                    </p:set>
                                    <p:anim calcmode="lin" valueType="num">
                                      <p:cBhvr additive="base">
                                        <p:cTn id="13" dur="500" fill="hold"/>
                                        <p:tgtEl>
                                          <p:spTgt spid="1648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48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4868"/>
                                        </p:tgtEl>
                                        <p:attrNameLst>
                                          <p:attrName>style.visibility</p:attrName>
                                        </p:attrNameLst>
                                      </p:cBhvr>
                                      <p:to>
                                        <p:strVal val="visible"/>
                                      </p:to>
                                    </p:set>
                                    <p:anim calcmode="lin" valueType="num">
                                      <p:cBhvr additive="base">
                                        <p:cTn id="19" dur="500" fill="hold"/>
                                        <p:tgtEl>
                                          <p:spTgt spid="164868"/>
                                        </p:tgtEl>
                                        <p:attrNameLst>
                                          <p:attrName>ppt_x</p:attrName>
                                        </p:attrNameLst>
                                      </p:cBhvr>
                                      <p:tavLst>
                                        <p:tav tm="0">
                                          <p:val>
                                            <p:strVal val="#ppt_x"/>
                                          </p:val>
                                        </p:tav>
                                        <p:tav tm="100000">
                                          <p:val>
                                            <p:strVal val="#ppt_x"/>
                                          </p:val>
                                        </p:tav>
                                      </p:tavLst>
                                    </p:anim>
                                    <p:anim calcmode="lin" valueType="num">
                                      <p:cBhvr additive="base">
                                        <p:cTn id="20" dur="500" fill="hold"/>
                                        <p:tgtEl>
                                          <p:spTgt spid="1648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4869"/>
                                        </p:tgtEl>
                                        <p:attrNameLst>
                                          <p:attrName>style.visibility</p:attrName>
                                        </p:attrNameLst>
                                      </p:cBhvr>
                                      <p:to>
                                        <p:strVal val="visible"/>
                                      </p:to>
                                    </p:set>
                                    <p:anim calcmode="lin" valueType="num">
                                      <p:cBhvr additive="base">
                                        <p:cTn id="25" dur="500" fill="hold"/>
                                        <p:tgtEl>
                                          <p:spTgt spid="164869"/>
                                        </p:tgtEl>
                                        <p:attrNameLst>
                                          <p:attrName>ppt_x</p:attrName>
                                        </p:attrNameLst>
                                      </p:cBhvr>
                                      <p:tavLst>
                                        <p:tav tm="0">
                                          <p:val>
                                            <p:strVal val="#ppt_x"/>
                                          </p:val>
                                        </p:tav>
                                        <p:tav tm="100000">
                                          <p:val>
                                            <p:strVal val="#ppt_x"/>
                                          </p:val>
                                        </p:tav>
                                      </p:tavLst>
                                    </p:anim>
                                    <p:anim calcmode="lin" valueType="num">
                                      <p:cBhvr additive="base">
                                        <p:cTn id="26" dur="500" fill="hold"/>
                                        <p:tgtEl>
                                          <p:spTgt spid="16486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4870"/>
                                        </p:tgtEl>
                                        <p:attrNameLst>
                                          <p:attrName>style.visibility</p:attrName>
                                        </p:attrNameLst>
                                      </p:cBhvr>
                                      <p:to>
                                        <p:strVal val="visible"/>
                                      </p:to>
                                    </p:set>
                                    <p:anim calcmode="lin" valueType="num">
                                      <p:cBhvr additive="base">
                                        <p:cTn id="31" dur="500" fill="hold"/>
                                        <p:tgtEl>
                                          <p:spTgt spid="164870"/>
                                        </p:tgtEl>
                                        <p:attrNameLst>
                                          <p:attrName>ppt_x</p:attrName>
                                        </p:attrNameLst>
                                      </p:cBhvr>
                                      <p:tavLst>
                                        <p:tav tm="0">
                                          <p:val>
                                            <p:strVal val="#ppt_x"/>
                                          </p:val>
                                        </p:tav>
                                        <p:tav tm="100000">
                                          <p:val>
                                            <p:strVal val="#ppt_x"/>
                                          </p:val>
                                        </p:tav>
                                      </p:tavLst>
                                    </p:anim>
                                    <p:anim calcmode="lin" valueType="num">
                                      <p:cBhvr additive="base">
                                        <p:cTn id="32" dur="500" fill="hold"/>
                                        <p:tgtEl>
                                          <p:spTgt spid="1648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p:bldP spid="164868" grpId="0"/>
      <p:bldP spid="164869" grpId="0"/>
      <p:bldP spid="16487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p:cNvSpPr>
            <a:spLocks noGrp="1" noRot="1"/>
          </p:cNvSpPr>
          <p:nvPr>
            <p:ph idx="1"/>
          </p:nvPr>
        </p:nvSpPr>
        <p:spPr>
          <a:xfrm>
            <a:off x="603250" y="1371600"/>
            <a:ext cx="8261350" cy="4368800"/>
          </a:xfrm>
          <a:ln/>
        </p:spPr>
        <p:txBody>
          <a:bodyPr vert="horz" wrap="square" lIns="91440" tIns="45720" rIns="91440" bIns="45720" anchor="t" anchorCtr="0"/>
          <a:lstStyle/>
          <a:p>
            <a:pPr eaLnBrk="1" hangingPunct="1"/>
            <a:r>
              <a:rPr lang="zh-CN" altLang="en-US" dirty="0">
                <a:solidFill>
                  <a:srgbClr val="FF0000"/>
                </a:solidFill>
              </a:rPr>
              <a:t>移码</a:t>
            </a:r>
            <a:r>
              <a:rPr lang="zh-CN" altLang="en-US" dirty="0"/>
              <a:t>：将补码的符号位取反</a:t>
            </a:r>
          </a:p>
          <a:p>
            <a:pPr eaLnBrk="1" hangingPunct="1"/>
            <a:r>
              <a:rPr lang="zh-CN" altLang="en-US" sz="2800" dirty="0"/>
              <a:t>例：</a:t>
            </a:r>
            <a:r>
              <a:rPr lang="en-US" altLang="zh-CN" sz="2800" dirty="0"/>
              <a:t>X= - 75,</a:t>
            </a:r>
            <a:r>
              <a:rPr lang="zh-CN" altLang="en-US" sz="2800" dirty="0"/>
              <a:t>求</a:t>
            </a:r>
            <a:r>
              <a:rPr lang="en-US" altLang="zh-CN" sz="2800" dirty="0"/>
              <a:t>X</a:t>
            </a:r>
            <a:r>
              <a:rPr lang="zh-CN" altLang="en-US" sz="2800" dirty="0"/>
              <a:t>的原码、反码、补码、移码</a:t>
            </a:r>
          </a:p>
          <a:p>
            <a:pPr eaLnBrk="1" hangingPunct="1"/>
            <a:r>
              <a:rPr lang="zh-CN" altLang="en-US" sz="2800" dirty="0"/>
              <a:t>解：   </a:t>
            </a:r>
            <a:r>
              <a:rPr lang="en-US" altLang="zh-CN" sz="2800" dirty="0"/>
              <a:t>X= - 1001011B</a:t>
            </a:r>
          </a:p>
          <a:p>
            <a:pPr eaLnBrk="1" hangingPunct="1"/>
            <a:r>
              <a:rPr lang="en-US" altLang="zh-CN" sz="2800" dirty="0"/>
              <a:t>     [X]</a:t>
            </a:r>
            <a:r>
              <a:rPr lang="zh-CN" altLang="en-US" sz="2800" dirty="0"/>
              <a:t>原</a:t>
            </a:r>
            <a:r>
              <a:rPr lang="en-US" altLang="zh-CN" sz="2800" dirty="0"/>
              <a:t>= </a:t>
            </a:r>
            <a:r>
              <a:rPr lang="en-US" altLang="zh-CN" sz="2800" u="sng" dirty="0"/>
              <a:t>1</a:t>
            </a:r>
            <a:r>
              <a:rPr lang="en-US" altLang="zh-CN" sz="2800" dirty="0"/>
              <a:t>1001011B</a:t>
            </a:r>
          </a:p>
          <a:p>
            <a:pPr eaLnBrk="1" hangingPunct="1"/>
            <a:r>
              <a:rPr lang="en-US" altLang="zh-CN" sz="2800" dirty="0"/>
              <a:t>     [X]</a:t>
            </a:r>
            <a:r>
              <a:rPr lang="zh-CN" altLang="en-US" sz="2800" dirty="0"/>
              <a:t>反</a:t>
            </a:r>
            <a:r>
              <a:rPr lang="en-US" altLang="zh-CN" sz="2800" dirty="0"/>
              <a:t>= 1</a:t>
            </a:r>
            <a:r>
              <a:rPr lang="en-US" altLang="zh-CN" sz="2800" u="sng" dirty="0">
                <a:solidFill>
                  <a:srgbClr val="FF0000"/>
                </a:solidFill>
              </a:rPr>
              <a:t>0110100</a:t>
            </a:r>
            <a:r>
              <a:rPr lang="en-US" altLang="zh-CN" sz="2800" dirty="0">
                <a:solidFill>
                  <a:srgbClr val="FF0000"/>
                </a:solidFill>
              </a:rPr>
              <a:t>B</a:t>
            </a:r>
          </a:p>
          <a:p>
            <a:pPr eaLnBrk="1" hangingPunct="1"/>
            <a:r>
              <a:rPr lang="en-US" altLang="zh-CN" sz="2800" dirty="0"/>
              <a:t>     [X]</a:t>
            </a:r>
            <a:r>
              <a:rPr lang="zh-CN" altLang="en-US" sz="2800" dirty="0"/>
              <a:t>补</a:t>
            </a:r>
            <a:r>
              <a:rPr lang="en-US" altLang="zh-CN" sz="2800" dirty="0"/>
              <a:t>= </a:t>
            </a:r>
            <a:r>
              <a:rPr lang="en-US" altLang="zh-CN" sz="2800" u="sng" dirty="0"/>
              <a:t>1</a:t>
            </a:r>
            <a:r>
              <a:rPr lang="en-US" altLang="zh-CN" sz="2800" dirty="0"/>
              <a:t>011010</a:t>
            </a:r>
            <a:r>
              <a:rPr lang="en-US" altLang="zh-CN" sz="2800" u="sng" dirty="0">
                <a:solidFill>
                  <a:srgbClr val="FF0000"/>
                </a:solidFill>
              </a:rPr>
              <a:t>1</a:t>
            </a:r>
            <a:r>
              <a:rPr lang="en-US" altLang="zh-CN" sz="2800" dirty="0">
                <a:solidFill>
                  <a:srgbClr val="FF0000"/>
                </a:solidFill>
              </a:rPr>
              <a:t>B</a:t>
            </a:r>
          </a:p>
          <a:p>
            <a:pPr eaLnBrk="1" hangingPunct="1"/>
            <a:r>
              <a:rPr lang="en-US" altLang="zh-CN" sz="2800" dirty="0"/>
              <a:t>     [X]</a:t>
            </a:r>
            <a:r>
              <a:rPr lang="zh-CN" altLang="en-US" sz="2800" dirty="0"/>
              <a:t>移</a:t>
            </a:r>
            <a:r>
              <a:rPr lang="en-US" altLang="zh-CN" sz="2800" dirty="0"/>
              <a:t>= </a:t>
            </a:r>
            <a:r>
              <a:rPr lang="en-US" altLang="zh-CN" sz="2800" u="sng" dirty="0">
                <a:solidFill>
                  <a:srgbClr val="FF0000"/>
                </a:solidFill>
              </a:rPr>
              <a:t>0</a:t>
            </a:r>
            <a:r>
              <a:rPr lang="en-US" altLang="zh-CN" sz="2800" dirty="0"/>
              <a:t>0110101B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4867">
                                            <p:txEl>
                                              <p:pRg st="0" end="0"/>
                                            </p:txEl>
                                          </p:spTgt>
                                        </p:tgtEl>
                                        <p:attrNameLst>
                                          <p:attrName>style.visibility</p:attrName>
                                        </p:attrNameLst>
                                      </p:cBhvr>
                                      <p:to>
                                        <p:strVal val="visible"/>
                                      </p:to>
                                    </p:set>
                                    <p:anim calcmode="lin" valueType="num">
                                      <p:cBhvr additive="base">
                                        <p:cTn id="7" dur="500" fill="hold"/>
                                        <p:tgtEl>
                                          <p:spTgt spid="1648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48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4867">
                                            <p:txEl>
                                              <p:pRg st="1" end="1"/>
                                            </p:txEl>
                                          </p:spTgt>
                                        </p:tgtEl>
                                        <p:attrNameLst>
                                          <p:attrName>style.visibility</p:attrName>
                                        </p:attrNameLst>
                                      </p:cBhvr>
                                      <p:to>
                                        <p:strVal val="visible"/>
                                      </p:to>
                                    </p:set>
                                    <p:anim calcmode="lin" valueType="num">
                                      <p:cBhvr additive="base">
                                        <p:cTn id="13" dur="500" fill="hold"/>
                                        <p:tgtEl>
                                          <p:spTgt spid="1648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48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4867">
                                            <p:txEl>
                                              <p:pRg st="2" end="2"/>
                                            </p:txEl>
                                          </p:spTgt>
                                        </p:tgtEl>
                                        <p:attrNameLst>
                                          <p:attrName>style.visibility</p:attrName>
                                        </p:attrNameLst>
                                      </p:cBhvr>
                                      <p:to>
                                        <p:strVal val="visible"/>
                                      </p:to>
                                    </p:set>
                                    <p:anim calcmode="lin" valueType="num">
                                      <p:cBhvr additive="base">
                                        <p:cTn id="19" dur="500" fill="hold"/>
                                        <p:tgtEl>
                                          <p:spTgt spid="1648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48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4867">
                                            <p:txEl>
                                              <p:pRg st="3" end="3"/>
                                            </p:txEl>
                                          </p:spTgt>
                                        </p:tgtEl>
                                        <p:attrNameLst>
                                          <p:attrName>style.visibility</p:attrName>
                                        </p:attrNameLst>
                                      </p:cBhvr>
                                      <p:to>
                                        <p:strVal val="visible"/>
                                      </p:to>
                                    </p:set>
                                    <p:anim calcmode="lin" valueType="num">
                                      <p:cBhvr additive="base">
                                        <p:cTn id="25" dur="500" fill="hold"/>
                                        <p:tgtEl>
                                          <p:spTgt spid="1648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48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4867">
                                            <p:txEl>
                                              <p:pRg st="4" end="4"/>
                                            </p:txEl>
                                          </p:spTgt>
                                        </p:tgtEl>
                                        <p:attrNameLst>
                                          <p:attrName>style.visibility</p:attrName>
                                        </p:attrNameLst>
                                      </p:cBhvr>
                                      <p:to>
                                        <p:strVal val="visible"/>
                                      </p:to>
                                    </p:set>
                                    <p:anim calcmode="lin" valueType="num">
                                      <p:cBhvr additive="base">
                                        <p:cTn id="31" dur="500" fill="hold"/>
                                        <p:tgtEl>
                                          <p:spTgt spid="1648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48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4867">
                                            <p:txEl>
                                              <p:pRg st="5" end="5"/>
                                            </p:txEl>
                                          </p:spTgt>
                                        </p:tgtEl>
                                        <p:attrNameLst>
                                          <p:attrName>style.visibility</p:attrName>
                                        </p:attrNameLst>
                                      </p:cBhvr>
                                      <p:to>
                                        <p:strVal val="visible"/>
                                      </p:to>
                                    </p:set>
                                    <p:anim calcmode="lin" valueType="num">
                                      <p:cBhvr additive="base">
                                        <p:cTn id="37" dur="500" fill="hold"/>
                                        <p:tgtEl>
                                          <p:spTgt spid="16486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48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4867">
                                            <p:txEl>
                                              <p:pRg st="6" end="6"/>
                                            </p:txEl>
                                          </p:spTgt>
                                        </p:tgtEl>
                                        <p:attrNameLst>
                                          <p:attrName>style.visibility</p:attrName>
                                        </p:attrNameLst>
                                      </p:cBhvr>
                                      <p:to>
                                        <p:strVal val="visible"/>
                                      </p:to>
                                    </p:set>
                                    <p:anim calcmode="lin" valueType="num">
                                      <p:cBhvr additive="base">
                                        <p:cTn id="43" dur="500" fill="hold"/>
                                        <p:tgtEl>
                                          <p:spTgt spid="16486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486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7195" y="711200"/>
            <a:ext cx="8540750" cy="1290320"/>
          </a:xfrm>
        </p:spPr>
        <p:txBody>
          <a:bodyPr/>
          <a:lstStyle/>
          <a:p>
            <a:r>
              <a:rPr lang="en-US" altLang="zh-CN" dirty="0">
                <a:latin typeface="Arial" panose="020B0604020202020204" pitchFamily="34" charset="0"/>
                <a:sym typeface="+mn-ea"/>
              </a:rPr>
              <a:t>[[X]</a:t>
            </a:r>
            <a:r>
              <a:rPr lang="zh-CN" altLang="zh-CN" baseline="-25000" dirty="0">
                <a:latin typeface="Arial" panose="020B0604020202020204" pitchFamily="34" charset="0"/>
                <a:sym typeface="+mn-ea"/>
              </a:rPr>
              <a:t>补</a:t>
            </a:r>
            <a:r>
              <a:rPr lang="en-US" altLang="zh-CN" dirty="0">
                <a:latin typeface="Arial" panose="020B0604020202020204" pitchFamily="34" charset="0"/>
                <a:sym typeface="+mn-ea"/>
              </a:rPr>
              <a:t>]</a:t>
            </a:r>
            <a:r>
              <a:rPr lang="zh-CN" altLang="zh-CN" baseline="-25000" dirty="0">
                <a:latin typeface="Arial" panose="020B0604020202020204" pitchFamily="34" charset="0"/>
                <a:sym typeface="+mn-ea"/>
              </a:rPr>
              <a:t>补</a:t>
            </a:r>
            <a:r>
              <a:rPr lang="en-US" altLang="zh-CN" dirty="0">
                <a:latin typeface="Arial" panose="020B0604020202020204" pitchFamily="34" charset="0"/>
                <a:sym typeface="+mn-ea"/>
              </a:rPr>
              <a:t>=[X]</a:t>
            </a:r>
            <a:r>
              <a:rPr lang="zh-CN" altLang="zh-CN" baseline="-25000" dirty="0">
                <a:latin typeface="Arial" panose="020B0604020202020204" pitchFamily="34" charset="0"/>
                <a:sym typeface="+mn-ea"/>
              </a:rPr>
              <a:t>原</a:t>
            </a:r>
            <a:endParaRPr lang="en-US" altLang="zh-CN" baseline="-25000" dirty="0">
              <a:latin typeface="Arial" panose="020B0604020202020204" pitchFamily="34" charset="0"/>
            </a:endParaRPr>
          </a:p>
          <a:p>
            <a:r>
              <a:rPr lang="en-US" altLang="zh-CN" dirty="0">
                <a:latin typeface="Arial" panose="020B0604020202020204" pitchFamily="34" charset="0"/>
                <a:sym typeface="+mn-ea"/>
              </a:rPr>
              <a:t>[[X]</a:t>
            </a:r>
            <a:r>
              <a:rPr lang="zh-CN" altLang="en-US" sz="1800" dirty="0">
                <a:latin typeface="Arial" panose="020B0604020202020204" pitchFamily="34" charset="0"/>
                <a:sym typeface="+mn-ea"/>
              </a:rPr>
              <a:t>反</a:t>
            </a:r>
            <a:r>
              <a:rPr lang="en-US" altLang="zh-CN" dirty="0">
                <a:latin typeface="Arial" panose="020B0604020202020204" pitchFamily="34" charset="0"/>
                <a:sym typeface="+mn-ea"/>
              </a:rPr>
              <a:t>]</a:t>
            </a:r>
            <a:r>
              <a:rPr lang="zh-CN" altLang="en-US" sz="2000" dirty="0">
                <a:latin typeface="Arial" panose="020B0604020202020204" pitchFamily="34" charset="0"/>
                <a:sym typeface="+mn-ea"/>
              </a:rPr>
              <a:t>反</a:t>
            </a:r>
            <a:r>
              <a:rPr lang="en-US" altLang="zh-CN" dirty="0">
                <a:latin typeface="Arial" panose="020B0604020202020204" pitchFamily="34" charset="0"/>
                <a:sym typeface="+mn-ea"/>
              </a:rPr>
              <a:t>=[X]</a:t>
            </a:r>
            <a:r>
              <a:rPr lang="zh-CN" altLang="zh-CN" baseline="-25000" dirty="0">
                <a:latin typeface="Arial" panose="020B0604020202020204" pitchFamily="34" charset="0"/>
                <a:sym typeface="+mn-ea"/>
              </a:rPr>
              <a:t>原</a:t>
            </a:r>
            <a:endParaRPr lang="zh-CN" altLang="en-US"/>
          </a:p>
        </p:txBody>
      </p:sp>
      <p:sp>
        <p:nvSpPr>
          <p:cNvPr id="4" name="文本框 3"/>
          <p:cNvSpPr txBox="1"/>
          <p:nvPr/>
        </p:nvSpPr>
        <p:spPr>
          <a:xfrm>
            <a:off x="861695" y="2214880"/>
            <a:ext cx="7488555" cy="521970"/>
          </a:xfrm>
          <a:prstGeom prst="rect">
            <a:avLst/>
          </a:prstGeom>
          <a:noFill/>
        </p:spPr>
        <p:txBody>
          <a:bodyPr wrap="square" rtlCol="0" anchor="t">
            <a:spAutoFit/>
          </a:bodyPr>
          <a:lstStyle/>
          <a:p>
            <a:r>
              <a:rPr lang="en-US" altLang="zh-CN" sz="2800" dirty="0">
                <a:sym typeface="+mn-ea"/>
              </a:rPr>
              <a:t>例：已知 [X]</a:t>
            </a:r>
            <a:r>
              <a:rPr lang="zh-CN" altLang="en-US" sz="2800" dirty="0">
                <a:sym typeface="+mn-ea"/>
              </a:rPr>
              <a:t>反</a:t>
            </a:r>
            <a:r>
              <a:rPr lang="en-US" altLang="zh-CN" sz="2800" dirty="0">
                <a:sym typeface="+mn-ea"/>
              </a:rPr>
              <a:t>= 1</a:t>
            </a:r>
            <a:r>
              <a:rPr lang="en-US" altLang="zh-CN" sz="2800" u="sng" dirty="0">
                <a:solidFill>
                  <a:srgbClr val="FF0000"/>
                </a:solidFill>
                <a:sym typeface="+mn-ea"/>
              </a:rPr>
              <a:t>0110100</a:t>
            </a:r>
            <a:r>
              <a:rPr lang="en-US" altLang="zh-CN" sz="2800" dirty="0">
                <a:solidFill>
                  <a:srgbClr val="FF0000"/>
                </a:solidFill>
                <a:sym typeface="+mn-ea"/>
              </a:rPr>
              <a:t>B</a:t>
            </a:r>
            <a:r>
              <a:rPr lang="zh-CN" altLang="en-US" sz="2800" dirty="0">
                <a:solidFill>
                  <a:srgbClr val="FF0000"/>
                </a:solidFill>
                <a:sym typeface="+mn-ea"/>
              </a:rPr>
              <a:t>，求</a:t>
            </a:r>
            <a:r>
              <a:rPr lang="en-US" altLang="zh-CN" sz="2800" dirty="0">
                <a:solidFill>
                  <a:srgbClr val="FF0000"/>
                </a:solidFill>
                <a:sym typeface="+mn-ea"/>
              </a:rPr>
              <a:t>x</a:t>
            </a:r>
          </a:p>
        </p:txBody>
      </p:sp>
      <p:sp>
        <p:nvSpPr>
          <p:cNvPr id="5" name="文本框 4"/>
          <p:cNvSpPr txBox="1"/>
          <p:nvPr/>
        </p:nvSpPr>
        <p:spPr>
          <a:xfrm>
            <a:off x="960755" y="2950210"/>
            <a:ext cx="4500880" cy="1568450"/>
          </a:xfrm>
          <a:prstGeom prst="rect">
            <a:avLst/>
          </a:prstGeom>
          <a:noFill/>
        </p:spPr>
        <p:txBody>
          <a:bodyPr wrap="none" rtlCol="0" anchor="t">
            <a:spAutoFit/>
          </a:bodyPr>
          <a:lstStyle/>
          <a:p>
            <a:pPr algn="l"/>
            <a:r>
              <a:rPr lang="zh-CN" altLang="en-US" sz="2400" dirty="0">
                <a:solidFill>
                  <a:schemeClr val="tx1">
                    <a:lumMod val="75000"/>
                  </a:schemeClr>
                </a:solidFill>
                <a:sym typeface="+mn-ea"/>
              </a:rPr>
              <a:t>解</a:t>
            </a:r>
            <a:r>
              <a:rPr lang="en-US" altLang="zh-CN" sz="2400" dirty="0">
                <a:solidFill>
                  <a:schemeClr val="tx1">
                    <a:lumMod val="75000"/>
                  </a:schemeClr>
                </a:solidFill>
                <a:sym typeface="+mn-ea"/>
              </a:rPr>
              <a:t>：已知 [X]</a:t>
            </a:r>
            <a:r>
              <a:rPr lang="zh-CN" altLang="en-US" sz="2400" dirty="0">
                <a:solidFill>
                  <a:schemeClr val="tx1">
                    <a:lumMod val="75000"/>
                  </a:schemeClr>
                </a:solidFill>
                <a:sym typeface="+mn-ea"/>
              </a:rPr>
              <a:t>反</a:t>
            </a:r>
            <a:r>
              <a:rPr lang="en-US" altLang="zh-CN" sz="2400" dirty="0">
                <a:solidFill>
                  <a:schemeClr val="tx1">
                    <a:lumMod val="75000"/>
                  </a:schemeClr>
                </a:solidFill>
                <a:sym typeface="+mn-ea"/>
              </a:rPr>
              <a:t>= 10110100B</a:t>
            </a:r>
            <a:r>
              <a:rPr lang="zh-CN" altLang="en-US" sz="2400" dirty="0">
                <a:solidFill>
                  <a:schemeClr val="tx1">
                    <a:lumMod val="75000"/>
                  </a:schemeClr>
                </a:solidFill>
                <a:sym typeface="+mn-ea"/>
              </a:rPr>
              <a:t>，</a:t>
            </a:r>
          </a:p>
          <a:p>
            <a:pPr algn="l"/>
            <a:r>
              <a:rPr lang="zh-CN" altLang="en-US" sz="2400" dirty="0">
                <a:solidFill>
                  <a:schemeClr val="tx1">
                    <a:lumMod val="75000"/>
                  </a:schemeClr>
                </a:solidFill>
                <a:sym typeface="+mn-ea"/>
              </a:rPr>
              <a:t> </a:t>
            </a:r>
            <a:r>
              <a:rPr lang="en-US" altLang="zh-CN" sz="2400" dirty="0">
                <a:solidFill>
                  <a:schemeClr val="tx1">
                    <a:lumMod val="75000"/>
                  </a:schemeClr>
                </a:solidFill>
                <a:sym typeface="+mn-ea"/>
              </a:rPr>
              <a:t>      </a:t>
            </a:r>
            <a:r>
              <a:rPr lang="zh-CN" altLang="en-US" sz="2400" dirty="0">
                <a:solidFill>
                  <a:schemeClr val="tx1">
                    <a:lumMod val="75000"/>
                  </a:schemeClr>
                </a:solidFill>
                <a:sym typeface="+mn-ea"/>
              </a:rPr>
              <a:t>则</a:t>
            </a:r>
            <a:r>
              <a:rPr lang="en-US" altLang="zh-CN" sz="2400" dirty="0">
                <a:sym typeface="+mn-ea"/>
              </a:rPr>
              <a:t>[X]</a:t>
            </a:r>
            <a:r>
              <a:rPr lang="zh-CN" altLang="zh-CN" sz="2400" baseline="-25000" dirty="0">
                <a:sym typeface="+mn-ea"/>
              </a:rPr>
              <a:t>原</a:t>
            </a:r>
            <a:r>
              <a:rPr lang="en-US" altLang="zh-CN" sz="2400" baseline="-25000" dirty="0">
                <a:sym typeface="+mn-ea"/>
              </a:rPr>
              <a:t>=</a:t>
            </a:r>
            <a:r>
              <a:rPr lang="en-US" altLang="zh-CN" sz="2400" dirty="0">
                <a:sym typeface="+mn-ea"/>
              </a:rPr>
              <a:t>[[X]</a:t>
            </a:r>
            <a:r>
              <a:rPr lang="zh-CN" altLang="zh-CN" sz="2400" baseline="-25000" dirty="0">
                <a:sym typeface="+mn-ea"/>
              </a:rPr>
              <a:t>反</a:t>
            </a:r>
            <a:r>
              <a:rPr lang="en-US" altLang="zh-CN" sz="2400" dirty="0">
                <a:sym typeface="+mn-ea"/>
              </a:rPr>
              <a:t>]</a:t>
            </a:r>
            <a:r>
              <a:rPr lang="zh-CN" altLang="zh-CN" sz="2400" baseline="-25000" dirty="0">
                <a:sym typeface="+mn-ea"/>
              </a:rPr>
              <a:t>反</a:t>
            </a:r>
            <a:r>
              <a:rPr lang="en-US" altLang="zh-CN" sz="2400" dirty="0">
                <a:solidFill>
                  <a:schemeClr val="tx1">
                    <a:lumMod val="75000"/>
                  </a:schemeClr>
                </a:solidFill>
                <a:sym typeface="+mn-ea"/>
              </a:rPr>
              <a:t>=1 1001011B</a:t>
            </a:r>
          </a:p>
          <a:p>
            <a:pPr algn="l"/>
            <a:r>
              <a:rPr lang="en-US" altLang="zh-CN" sz="2400" dirty="0">
                <a:solidFill>
                  <a:schemeClr val="tx1">
                    <a:lumMod val="75000"/>
                  </a:schemeClr>
                </a:solidFill>
                <a:sym typeface="+mn-ea"/>
              </a:rPr>
              <a:t>       </a:t>
            </a:r>
            <a:r>
              <a:rPr lang="zh-CN" altLang="en-US" sz="2400" dirty="0">
                <a:solidFill>
                  <a:schemeClr val="tx1">
                    <a:lumMod val="75000"/>
                  </a:schemeClr>
                </a:solidFill>
                <a:sym typeface="+mn-ea"/>
              </a:rPr>
              <a:t>则</a:t>
            </a:r>
            <a:r>
              <a:rPr lang="en-US" altLang="zh-CN" sz="2400" dirty="0">
                <a:solidFill>
                  <a:schemeClr val="tx1">
                    <a:lumMod val="75000"/>
                  </a:schemeClr>
                </a:solidFill>
                <a:sym typeface="+mn-ea"/>
              </a:rPr>
              <a:t>X=-1001011B= -75</a:t>
            </a:r>
          </a:p>
          <a:p>
            <a:endParaRPr lang="zh-CN" altLang="en-US" sz="2400" dirty="0">
              <a:solidFill>
                <a:schemeClr val="tx1">
                  <a:lumMod val="75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p:nvPr/>
        </p:nvSpPr>
        <p:spPr>
          <a:xfrm>
            <a:off x="757238" y="1473200"/>
            <a:ext cx="8386762" cy="3195638"/>
          </a:xfrm>
          <a:prstGeom prst="rect">
            <a:avLst/>
          </a:prstGeom>
          <a:noFill/>
          <a:ln w="12700">
            <a:noFill/>
          </a:ln>
        </p:spPr>
        <p:txBody>
          <a:bodyPr>
            <a:spAutoFit/>
          </a:bodyPr>
          <a:lstStyle/>
          <a:p>
            <a:pPr>
              <a:spcBef>
                <a:spcPct val="50000"/>
              </a:spcBef>
            </a:pPr>
            <a:r>
              <a:rPr lang="zh-CN" altLang="en-US" sz="2400" b="1" dirty="0">
                <a:solidFill>
                  <a:schemeClr val="hlink"/>
                </a:solidFill>
                <a:latin typeface="Arial" panose="020B0604020202020204" pitchFamily="34" charset="0"/>
              </a:rPr>
              <a:t>例</a:t>
            </a:r>
            <a:r>
              <a:rPr lang="en-US" altLang="zh-CN" sz="2400" b="1" dirty="0">
                <a:solidFill>
                  <a:schemeClr val="hlink"/>
                </a:solidFill>
                <a:latin typeface="Arial" panose="020B0604020202020204" pitchFamily="34" charset="0"/>
              </a:rPr>
              <a:t>1</a:t>
            </a:r>
            <a:r>
              <a:rPr lang="zh-CN" altLang="en-US" sz="2400" b="1" dirty="0">
                <a:solidFill>
                  <a:schemeClr val="hlink"/>
                </a:solidFill>
                <a:latin typeface="Arial" panose="020B0604020202020204" pitchFamily="34" charset="0"/>
              </a:rPr>
              <a:t>：有一个二进制代码</a:t>
            </a:r>
            <a:r>
              <a:rPr lang="en-US" altLang="zh-CN" sz="2400" b="1" dirty="0">
                <a:solidFill>
                  <a:schemeClr val="hlink"/>
                </a:solidFill>
                <a:latin typeface="Arial" panose="020B0604020202020204" pitchFamily="34" charset="0"/>
              </a:rPr>
              <a:t>10010101B</a:t>
            </a:r>
          </a:p>
          <a:p>
            <a:pPr>
              <a:spcBef>
                <a:spcPct val="50000"/>
              </a:spcBef>
            </a:pPr>
            <a:r>
              <a:rPr lang="en-US" altLang="zh-CN" sz="2400" b="1" dirty="0">
                <a:latin typeface="Arial" panose="020B0604020202020204" pitchFamily="34" charset="0"/>
              </a:rPr>
              <a:t>1</a:t>
            </a:r>
            <a:r>
              <a:rPr lang="zh-CN" altLang="en-US" sz="2400" b="1" dirty="0">
                <a:latin typeface="Arial" panose="020B0604020202020204" pitchFamily="34" charset="0"/>
              </a:rPr>
              <a:t>）如果表示的是二进制数，其真值</a:t>
            </a:r>
            <a:r>
              <a:rPr lang="en-US" altLang="zh-CN" sz="2400" b="1" dirty="0">
                <a:latin typeface="Arial" panose="020B0604020202020204" pitchFamily="34" charset="0"/>
              </a:rPr>
              <a:t>=</a:t>
            </a:r>
          </a:p>
          <a:p>
            <a:pPr>
              <a:spcBef>
                <a:spcPct val="50000"/>
              </a:spcBef>
            </a:pPr>
            <a:r>
              <a:rPr lang="en-US" altLang="zh-CN" sz="2400" b="1" dirty="0">
                <a:latin typeface="Arial" panose="020B0604020202020204" pitchFamily="34" charset="0"/>
              </a:rPr>
              <a:t>2</a:t>
            </a:r>
            <a:r>
              <a:rPr lang="zh-CN" altLang="en-US" sz="2400" b="1" dirty="0">
                <a:latin typeface="Arial" panose="020B0604020202020204" pitchFamily="34" charset="0"/>
              </a:rPr>
              <a:t>）如果表示的是某数的补码，其真值</a:t>
            </a:r>
            <a:r>
              <a:rPr lang="en-US" altLang="zh-CN" sz="2400" b="1" dirty="0">
                <a:latin typeface="Arial" panose="020B0604020202020204" pitchFamily="34" charset="0"/>
              </a:rPr>
              <a:t>=</a:t>
            </a:r>
            <a:endParaRPr lang="en-US" altLang="zh-CN" sz="2400" b="1" u="sng" dirty="0">
              <a:solidFill>
                <a:srgbClr val="CC0099"/>
              </a:solidFill>
              <a:latin typeface="Arial" panose="020B0604020202020204" pitchFamily="34" charset="0"/>
            </a:endParaRPr>
          </a:p>
          <a:p>
            <a:pPr>
              <a:spcBef>
                <a:spcPct val="50000"/>
              </a:spcBef>
            </a:pPr>
            <a:r>
              <a:rPr lang="en-US" altLang="zh-CN" sz="2400" b="1" dirty="0">
                <a:latin typeface="Arial" panose="020B0604020202020204" pitchFamily="34" charset="0"/>
              </a:rPr>
              <a:t>3</a:t>
            </a:r>
            <a:r>
              <a:rPr lang="zh-CN" altLang="en-US" sz="2400" b="1" dirty="0">
                <a:latin typeface="Arial" panose="020B0604020202020204" pitchFamily="34" charset="0"/>
              </a:rPr>
              <a:t>）如果表示的是某数的原码，其真值</a:t>
            </a:r>
            <a:r>
              <a:rPr lang="en-US" altLang="zh-CN" sz="2400" b="1" dirty="0">
                <a:latin typeface="Arial" panose="020B0604020202020204" pitchFamily="34" charset="0"/>
              </a:rPr>
              <a:t>=  </a:t>
            </a:r>
          </a:p>
          <a:p>
            <a:pPr>
              <a:spcBef>
                <a:spcPct val="50000"/>
              </a:spcBef>
            </a:pPr>
            <a:r>
              <a:rPr lang="en-US" altLang="zh-CN" sz="2400" b="1" dirty="0">
                <a:latin typeface="Arial" panose="020B0604020202020204" pitchFamily="34" charset="0"/>
              </a:rPr>
              <a:t>4</a:t>
            </a:r>
            <a:r>
              <a:rPr lang="zh-CN" altLang="en-US" sz="2400" b="1" dirty="0">
                <a:latin typeface="Arial" panose="020B0604020202020204" pitchFamily="34" charset="0"/>
              </a:rPr>
              <a:t>）如果表示的是某数的反码，其真值</a:t>
            </a:r>
            <a:r>
              <a:rPr lang="en-US" altLang="zh-CN" sz="2400" b="1" dirty="0">
                <a:latin typeface="Arial" panose="020B0604020202020204" pitchFamily="34" charset="0"/>
              </a:rPr>
              <a:t>=</a:t>
            </a:r>
            <a:endParaRPr lang="en-US" altLang="zh-CN" sz="2400" b="1" u="sng" dirty="0">
              <a:solidFill>
                <a:srgbClr val="CC0099"/>
              </a:solidFill>
              <a:latin typeface="Arial" panose="020B0604020202020204" pitchFamily="34" charset="0"/>
            </a:endParaRPr>
          </a:p>
          <a:p>
            <a:pPr>
              <a:spcBef>
                <a:spcPct val="50000"/>
              </a:spcBef>
            </a:pPr>
            <a:r>
              <a:rPr lang="en-US" altLang="zh-CN" sz="2400" b="1" dirty="0">
                <a:latin typeface="Arial" panose="020B0604020202020204" pitchFamily="34" charset="0"/>
              </a:rPr>
              <a:t>5</a:t>
            </a:r>
            <a:r>
              <a:rPr lang="zh-CN" altLang="en-US" sz="2400" b="1" dirty="0">
                <a:latin typeface="Arial" panose="020B0604020202020204" pitchFamily="34" charset="0"/>
              </a:rPr>
              <a:t>）如果表示的是</a:t>
            </a:r>
            <a:r>
              <a:rPr lang="en-US" altLang="zh-CN" sz="2400" b="1" dirty="0">
                <a:latin typeface="Arial" panose="020B0604020202020204" pitchFamily="34" charset="0"/>
              </a:rPr>
              <a:t>BCD</a:t>
            </a:r>
            <a:r>
              <a:rPr lang="zh-CN" altLang="en-US" sz="2400" b="1" dirty="0">
                <a:latin typeface="Arial" panose="020B0604020202020204" pitchFamily="34" charset="0"/>
              </a:rPr>
              <a:t>码，其真值</a:t>
            </a:r>
            <a:r>
              <a:rPr lang="en-US" altLang="zh-CN" sz="2400" b="1" dirty="0">
                <a:latin typeface="Arial" panose="020B0604020202020204" pitchFamily="34" charset="0"/>
              </a:rPr>
              <a:t>=</a:t>
            </a:r>
            <a:endParaRPr lang="en-US" altLang="zh-CN" sz="2400" b="1" u="sng" dirty="0">
              <a:solidFill>
                <a:srgbClr val="CC0099"/>
              </a:solidFill>
              <a:latin typeface="Arial" panose="020B0604020202020204" pitchFamily="34" charset="0"/>
            </a:endParaRPr>
          </a:p>
        </p:txBody>
      </p:sp>
      <p:sp>
        <p:nvSpPr>
          <p:cNvPr id="166915" name="Text Box 3"/>
          <p:cNvSpPr txBox="1"/>
          <p:nvPr/>
        </p:nvSpPr>
        <p:spPr>
          <a:xfrm>
            <a:off x="6019800" y="1987550"/>
            <a:ext cx="1162050" cy="457200"/>
          </a:xfrm>
          <a:prstGeom prst="rect">
            <a:avLst/>
          </a:prstGeom>
          <a:noFill/>
          <a:ln w="12700">
            <a:noFill/>
          </a:ln>
        </p:spPr>
        <p:txBody>
          <a:bodyPr>
            <a:spAutoFit/>
          </a:bodyPr>
          <a:lstStyle/>
          <a:p>
            <a:pPr>
              <a:spcBef>
                <a:spcPct val="50000"/>
              </a:spcBef>
            </a:pPr>
            <a:r>
              <a:rPr lang="en-US" altLang="zh-CN" sz="2400" u="sng" dirty="0">
                <a:solidFill>
                  <a:srgbClr val="CC0099"/>
                </a:solidFill>
                <a:latin typeface="Arial" panose="020B0604020202020204" pitchFamily="34" charset="0"/>
              </a:rPr>
              <a:t> 149 </a:t>
            </a:r>
          </a:p>
        </p:txBody>
      </p:sp>
      <p:sp>
        <p:nvSpPr>
          <p:cNvPr id="166916" name="Text Box 4"/>
          <p:cNvSpPr txBox="1"/>
          <p:nvPr/>
        </p:nvSpPr>
        <p:spPr>
          <a:xfrm>
            <a:off x="6057900" y="2540000"/>
            <a:ext cx="1162050" cy="457200"/>
          </a:xfrm>
          <a:prstGeom prst="rect">
            <a:avLst/>
          </a:prstGeom>
          <a:noFill/>
          <a:ln w="12700">
            <a:noFill/>
          </a:ln>
        </p:spPr>
        <p:txBody>
          <a:bodyPr>
            <a:spAutoFit/>
          </a:bodyPr>
          <a:lstStyle/>
          <a:p>
            <a:pPr>
              <a:spcBef>
                <a:spcPct val="50000"/>
              </a:spcBef>
            </a:pPr>
            <a:r>
              <a:rPr lang="en-US" altLang="zh-CN" sz="2400" u="sng" dirty="0">
                <a:solidFill>
                  <a:srgbClr val="CC0099"/>
                </a:solidFill>
                <a:latin typeface="Arial" panose="020B0604020202020204" pitchFamily="34" charset="0"/>
              </a:rPr>
              <a:t>-107</a:t>
            </a:r>
          </a:p>
        </p:txBody>
      </p:sp>
      <p:sp>
        <p:nvSpPr>
          <p:cNvPr id="49157" name="Text Box 5"/>
          <p:cNvSpPr txBox="1"/>
          <p:nvPr/>
        </p:nvSpPr>
        <p:spPr>
          <a:xfrm>
            <a:off x="6477000" y="2270125"/>
            <a:ext cx="742950" cy="366713"/>
          </a:xfrm>
          <a:prstGeom prst="rect">
            <a:avLst/>
          </a:prstGeom>
          <a:noFill/>
          <a:ln w="12700">
            <a:noFill/>
          </a:ln>
        </p:spPr>
        <p:txBody>
          <a:bodyPr>
            <a:spAutoFit/>
          </a:bodyPr>
          <a:lstStyle/>
          <a:p>
            <a:endParaRPr lang="zh-CN" altLang="zh-CN" dirty="0">
              <a:latin typeface="Arial" panose="020B0604020202020204" pitchFamily="34" charset="0"/>
            </a:endParaRPr>
          </a:p>
        </p:txBody>
      </p:sp>
      <p:sp>
        <p:nvSpPr>
          <p:cNvPr id="166918" name="Text Box 6"/>
          <p:cNvSpPr txBox="1"/>
          <p:nvPr/>
        </p:nvSpPr>
        <p:spPr>
          <a:xfrm>
            <a:off x="6096000" y="3092450"/>
            <a:ext cx="1123950" cy="457200"/>
          </a:xfrm>
          <a:prstGeom prst="rect">
            <a:avLst/>
          </a:prstGeom>
          <a:noFill/>
          <a:ln w="12700">
            <a:noFill/>
          </a:ln>
        </p:spPr>
        <p:txBody>
          <a:bodyPr>
            <a:spAutoFit/>
          </a:bodyPr>
          <a:lstStyle/>
          <a:p>
            <a:pPr>
              <a:spcBef>
                <a:spcPct val="50000"/>
              </a:spcBef>
            </a:pPr>
            <a:r>
              <a:rPr lang="en-US" altLang="zh-CN" sz="2400" u="sng" dirty="0">
                <a:solidFill>
                  <a:srgbClr val="CC0099"/>
                </a:solidFill>
                <a:latin typeface="Arial" panose="020B0604020202020204" pitchFamily="34" charset="0"/>
              </a:rPr>
              <a:t>-21</a:t>
            </a:r>
            <a:endParaRPr lang="en-US" altLang="zh-CN" dirty="0">
              <a:latin typeface="Arial" panose="020B0604020202020204" pitchFamily="34" charset="0"/>
            </a:endParaRPr>
          </a:p>
        </p:txBody>
      </p:sp>
      <p:sp>
        <p:nvSpPr>
          <p:cNvPr id="166919" name="Text Box 7"/>
          <p:cNvSpPr txBox="1"/>
          <p:nvPr/>
        </p:nvSpPr>
        <p:spPr>
          <a:xfrm>
            <a:off x="6096000" y="3709988"/>
            <a:ext cx="1085850" cy="457200"/>
          </a:xfrm>
          <a:prstGeom prst="rect">
            <a:avLst/>
          </a:prstGeom>
          <a:noFill/>
          <a:ln w="12700">
            <a:noFill/>
          </a:ln>
        </p:spPr>
        <p:txBody>
          <a:bodyPr>
            <a:spAutoFit/>
          </a:bodyPr>
          <a:lstStyle/>
          <a:p>
            <a:pPr>
              <a:spcBef>
                <a:spcPct val="50000"/>
              </a:spcBef>
            </a:pPr>
            <a:r>
              <a:rPr lang="en-US" altLang="zh-CN" sz="2400" u="sng" dirty="0">
                <a:solidFill>
                  <a:srgbClr val="CC0099"/>
                </a:solidFill>
                <a:latin typeface="Arial" panose="020B0604020202020204" pitchFamily="34" charset="0"/>
              </a:rPr>
              <a:t>-106</a:t>
            </a:r>
          </a:p>
        </p:txBody>
      </p:sp>
      <p:sp>
        <p:nvSpPr>
          <p:cNvPr id="166920" name="Text Box 8"/>
          <p:cNvSpPr txBox="1"/>
          <p:nvPr/>
        </p:nvSpPr>
        <p:spPr>
          <a:xfrm>
            <a:off x="6229350" y="4224338"/>
            <a:ext cx="895350" cy="457200"/>
          </a:xfrm>
          <a:prstGeom prst="rect">
            <a:avLst/>
          </a:prstGeom>
          <a:noFill/>
          <a:ln w="12700">
            <a:noFill/>
          </a:ln>
        </p:spPr>
        <p:txBody>
          <a:bodyPr>
            <a:spAutoFit/>
          </a:bodyPr>
          <a:lstStyle/>
          <a:p>
            <a:pPr>
              <a:spcBef>
                <a:spcPct val="50000"/>
              </a:spcBef>
            </a:pPr>
            <a:r>
              <a:rPr lang="en-US" altLang="zh-CN" sz="2400" u="sng" dirty="0">
                <a:solidFill>
                  <a:srgbClr val="CC0099"/>
                </a:solidFill>
                <a:latin typeface="Arial" panose="020B0604020202020204" pitchFamily="34" charset="0"/>
              </a:rPr>
              <a:t>95</a:t>
            </a:r>
          </a:p>
        </p:txBody>
      </p:sp>
      <p:sp>
        <p:nvSpPr>
          <p:cNvPr id="49161" name="TextBox 8"/>
          <p:cNvSpPr txBox="1"/>
          <p:nvPr/>
        </p:nvSpPr>
        <p:spPr>
          <a:xfrm>
            <a:off x="757238" y="749300"/>
            <a:ext cx="5472112" cy="584200"/>
          </a:xfrm>
          <a:prstGeom prst="rect">
            <a:avLst/>
          </a:prstGeom>
          <a:noFill/>
          <a:ln w="9525">
            <a:noFill/>
          </a:ln>
        </p:spPr>
        <p:txBody>
          <a:bodyPr>
            <a:spAutoFit/>
          </a:bodyPr>
          <a:lstStyle/>
          <a:p>
            <a:r>
              <a:rPr lang="en-US" altLang="zh-CN" sz="3200" dirty="0">
                <a:solidFill>
                  <a:srgbClr val="FF0000"/>
                </a:solidFill>
                <a:latin typeface="Arial" panose="020B0604020202020204" pitchFamily="34" charset="0"/>
              </a:rPr>
              <a:t>1.6  </a:t>
            </a:r>
            <a:r>
              <a:rPr lang="zh-CN" altLang="en-US" sz="3200" dirty="0">
                <a:solidFill>
                  <a:srgbClr val="FF0000"/>
                </a:solidFill>
                <a:latin typeface="Arial" panose="020B0604020202020204" pitchFamily="34" charset="0"/>
              </a:rPr>
              <a:t>计算机中数据的基本运算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 calcmode="lin" valueType="num">
                                      <p:cBhvr additive="base">
                                        <p:cTn id="7" dur="500" fill="hold"/>
                                        <p:tgtEl>
                                          <p:spTgt spid="1669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691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166916">
                                            <p:txEl>
                                              <p:pRg st="0" end="0"/>
                                            </p:txEl>
                                          </p:spTgt>
                                        </p:tgtEl>
                                        <p:attrNameLst>
                                          <p:attrName>style.visibility</p:attrName>
                                        </p:attrNameLst>
                                      </p:cBhvr>
                                      <p:to>
                                        <p:strVal val="visible"/>
                                      </p:to>
                                    </p:set>
                                    <p:animEffect transition="in" filter="box(out)">
                                      <p:cBhvr>
                                        <p:cTn id="13" dur="500"/>
                                        <p:tgtEl>
                                          <p:spTgt spid="166916">
                                            <p:txEl>
                                              <p:pRg st="0" end="0"/>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3" name="camera.wav"/>
                                        </p:tgtEl>
                                      </p:cMediaNode>
                                    </p:audio>
                                  </p:sub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iterate type="lt">
                                    <p:tmPct val="100000"/>
                                  </p:iterate>
                                  <p:childTnLst>
                                    <p:set>
                                      <p:cBhvr>
                                        <p:cTn id="17" dur="1" fill="hold">
                                          <p:stCondLst>
                                            <p:cond delay="0"/>
                                          </p:stCondLst>
                                        </p:cTn>
                                        <p:tgtEl>
                                          <p:spTgt spid="166918">
                                            <p:txEl>
                                              <p:pRg st="0" end="0"/>
                                            </p:txEl>
                                          </p:spTgt>
                                        </p:tgtEl>
                                        <p:attrNameLst>
                                          <p:attrName>style.visibility</p:attrName>
                                        </p:attrNameLst>
                                      </p:cBhvr>
                                      <p:to>
                                        <p:strVal val="visible"/>
                                      </p:to>
                                    </p:set>
                                    <p:animEffect transition="in" filter="wipe(up)">
                                      <p:cBhvr>
                                        <p:cTn id="18" dur="75"/>
                                        <p:tgtEl>
                                          <p:spTgt spid="166918">
                                            <p:txEl>
                                              <p:pRg st="0" end="0"/>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4" name="type.wav"/>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166919">
                                            <p:txEl>
                                              <p:pRg st="0" end="0"/>
                                            </p:txEl>
                                          </p:spTgt>
                                        </p:tgtEl>
                                        <p:attrNameLst>
                                          <p:attrName>style.visibility</p:attrName>
                                        </p:attrNameLst>
                                      </p:cBhvr>
                                      <p:to>
                                        <p:strVal val="visible"/>
                                      </p:to>
                                    </p:set>
                                    <p:animEffect transition="in" filter="box(out)">
                                      <p:cBhvr>
                                        <p:cTn id="23" dur="500"/>
                                        <p:tgtEl>
                                          <p:spTgt spid="166919">
                                            <p:txEl>
                                              <p:pRg st="0" end="0"/>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166920">
                                            <p:txEl>
                                              <p:pRg st="0" end="0"/>
                                            </p:txEl>
                                          </p:spTgt>
                                        </p:tgtEl>
                                        <p:attrNameLst>
                                          <p:attrName>style.visibility</p:attrName>
                                        </p:attrNameLst>
                                      </p:cBhvr>
                                      <p:to>
                                        <p:strVal val="visible"/>
                                      </p:to>
                                    </p:set>
                                    <p:animEffect transition="in" filter="box(out)">
                                      <p:cBhvr>
                                        <p:cTn id="28" dur="500"/>
                                        <p:tgtEl>
                                          <p:spTgt spid="166920">
                                            <p:txEl>
                                              <p:pRg st="0" end="0"/>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p:bldP spid="166916" grpId="0" build="p"/>
      <p:bldP spid="166918" grpId="0" build="p"/>
      <p:bldP spid="166919" grpId="0" build="p"/>
      <p:bldP spid="16692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Text Box 3"/>
          <p:cNvSpPr txBox="1"/>
          <p:nvPr/>
        </p:nvSpPr>
        <p:spPr>
          <a:xfrm>
            <a:off x="533400" y="685800"/>
            <a:ext cx="8101013" cy="4340225"/>
          </a:xfrm>
          <a:prstGeom prst="rect">
            <a:avLst/>
          </a:prstGeom>
          <a:noFill/>
          <a:ln w="12700">
            <a:noFill/>
          </a:ln>
        </p:spPr>
        <p:txBody>
          <a:bodyPr>
            <a:spAutoFit/>
          </a:bodyPr>
          <a:lstStyle/>
          <a:p>
            <a:pPr>
              <a:spcBef>
                <a:spcPct val="50000"/>
              </a:spcBef>
              <a:buFont typeface="Arial" panose="020B0604020202020204" pitchFamily="34" charset="0"/>
              <a:buChar char="•"/>
            </a:pPr>
            <a:r>
              <a:rPr lang="zh-CN" altLang="en-US" sz="2400" b="1" u="sng" dirty="0">
                <a:solidFill>
                  <a:schemeClr val="hlink"/>
                </a:solidFill>
                <a:latin typeface="Arial" panose="020B0604020202020204" pitchFamily="34" charset="0"/>
              </a:rPr>
              <a:t> 补码运算</a:t>
            </a:r>
            <a:endParaRPr lang="en-US" altLang="zh-CN" sz="2400" b="1" u="sng" dirty="0">
              <a:solidFill>
                <a:schemeClr val="hlink"/>
              </a:solidFill>
              <a:latin typeface="Arial" panose="020B0604020202020204" pitchFamily="34" charset="0"/>
            </a:endParaRPr>
          </a:p>
          <a:p>
            <a:r>
              <a:rPr lang="en-US" altLang="zh-CN" sz="2400" dirty="0">
                <a:latin typeface="Arial" panose="020B0604020202020204" pitchFamily="34" charset="0"/>
              </a:rPr>
              <a:t>[X+Y]</a:t>
            </a:r>
            <a:r>
              <a:rPr lang="zh-CN" altLang="zh-CN" sz="2400" baseline="-25000" dirty="0">
                <a:latin typeface="Arial" panose="020B0604020202020204" pitchFamily="34" charset="0"/>
              </a:rPr>
              <a:t>补</a:t>
            </a:r>
            <a:r>
              <a:rPr lang="en-US" altLang="zh-CN" sz="2400" dirty="0">
                <a:latin typeface="Arial" panose="020B0604020202020204" pitchFamily="34" charset="0"/>
              </a:rPr>
              <a:t>=[X]</a:t>
            </a:r>
            <a:r>
              <a:rPr lang="zh-CN" altLang="zh-CN" sz="2400" baseline="-25000" dirty="0">
                <a:latin typeface="Arial" panose="020B0604020202020204" pitchFamily="34" charset="0"/>
              </a:rPr>
              <a:t>补</a:t>
            </a:r>
            <a:r>
              <a:rPr lang="en-US" altLang="zh-CN" sz="2400" dirty="0">
                <a:latin typeface="Arial" panose="020B0604020202020204" pitchFamily="34" charset="0"/>
              </a:rPr>
              <a:t>+[Y]</a:t>
            </a:r>
            <a:r>
              <a:rPr lang="zh-CN" altLang="zh-CN" sz="2400" baseline="-25000" dirty="0">
                <a:latin typeface="Arial" panose="020B0604020202020204" pitchFamily="34" charset="0"/>
              </a:rPr>
              <a:t>补</a:t>
            </a:r>
            <a:r>
              <a:rPr lang="en-US" altLang="zh-CN" sz="2400" baseline="-25000" dirty="0">
                <a:latin typeface="Arial" panose="020B0604020202020204" pitchFamily="34" charset="0"/>
              </a:rPr>
              <a:t>  </a:t>
            </a:r>
          </a:p>
          <a:p>
            <a:r>
              <a:rPr lang="en-US" altLang="zh-CN" sz="2400" dirty="0">
                <a:latin typeface="Arial" panose="020B0604020202020204" pitchFamily="34" charset="0"/>
              </a:rPr>
              <a:t>[X- Y]</a:t>
            </a:r>
            <a:r>
              <a:rPr lang="zh-CN" altLang="zh-CN" sz="2400" baseline="-25000" dirty="0">
                <a:latin typeface="Arial" panose="020B0604020202020204" pitchFamily="34" charset="0"/>
              </a:rPr>
              <a:t>补</a:t>
            </a:r>
            <a:r>
              <a:rPr lang="en-US" altLang="zh-CN" sz="2400" dirty="0">
                <a:latin typeface="Arial" panose="020B0604020202020204" pitchFamily="34" charset="0"/>
              </a:rPr>
              <a:t>=[X]</a:t>
            </a:r>
            <a:r>
              <a:rPr lang="zh-CN" altLang="zh-CN" sz="2400" baseline="-25000" dirty="0">
                <a:latin typeface="Arial" panose="020B0604020202020204" pitchFamily="34" charset="0"/>
              </a:rPr>
              <a:t>补</a:t>
            </a:r>
            <a:r>
              <a:rPr lang="en-US" altLang="zh-CN" sz="2400" dirty="0">
                <a:latin typeface="Arial" panose="020B0604020202020204" pitchFamily="34" charset="0"/>
              </a:rPr>
              <a:t>+[</a:t>
            </a:r>
            <a:r>
              <a:rPr lang="zh-CN" altLang="zh-CN" sz="2400" dirty="0">
                <a:latin typeface="Arial" panose="020B0604020202020204" pitchFamily="34" charset="0"/>
              </a:rPr>
              <a:t>－</a:t>
            </a:r>
            <a:r>
              <a:rPr lang="en-US" altLang="zh-CN" sz="2400" dirty="0">
                <a:latin typeface="Arial" panose="020B0604020202020204" pitchFamily="34" charset="0"/>
              </a:rPr>
              <a:t>Y]</a:t>
            </a:r>
            <a:r>
              <a:rPr lang="zh-CN" altLang="zh-CN" sz="2400" baseline="-25000" dirty="0">
                <a:latin typeface="Arial" panose="020B0604020202020204" pitchFamily="34" charset="0"/>
              </a:rPr>
              <a:t>补</a:t>
            </a:r>
            <a:endParaRPr lang="en-US" altLang="zh-CN" sz="2400" baseline="-25000" dirty="0">
              <a:latin typeface="Arial" panose="020B0604020202020204" pitchFamily="34" charset="0"/>
            </a:endParaRPr>
          </a:p>
          <a:p>
            <a:r>
              <a:rPr lang="en-US" altLang="zh-CN" sz="2400" dirty="0">
                <a:latin typeface="Arial" panose="020B0604020202020204" pitchFamily="34" charset="0"/>
              </a:rPr>
              <a:t>[[X]</a:t>
            </a:r>
            <a:r>
              <a:rPr lang="zh-CN" altLang="zh-CN" sz="2400" baseline="-25000" dirty="0">
                <a:latin typeface="Arial" panose="020B0604020202020204" pitchFamily="34" charset="0"/>
              </a:rPr>
              <a:t>补</a:t>
            </a:r>
            <a:r>
              <a:rPr lang="en-US" altLang="zh-CN" sz="2400" dirty="0">
                <a:latin typeface="Arial" panose="020B0604020202020204" pitchFamily="34" charset="0"/>
              </a:rPr>
              <a:t>]</a:t>
            </a:r>
            <a:r>
              <a:rPr lang="zh-CN" altLang="zh-CN" sz="2400" baseline="-25000" dirty="0">
                <a:latin typeface="Arial" panose="020B0604020202020204" pitchFamily="34" charset="0"/>
              </a:rPr>
              <a:t>补</a:t>
            </a:r>
            <a:r>
              <a:rPr lang="en-US" altLang="zh-CN" sz="2400" dirty="0">
                <a:latin typeface="Arial" panose="020B0604020202020204" pitchFamily="34" charset="0"/>
              </a:rPr>
              <a:t>=[X]</a:t>
            </a:r>
            <a:r>
              <a:rPr lang="zh-CN" altLang="zh-CN" sz="2400" baseline="-25000" dirty="0">
                <a:latin typeface="Arial" panose="020B0604020202020204" pitchFamily="34" charset="0"/>
              </a:rPr>
              <a:t>原</a:t>
            </a:r>
            <a:endParaRPr lang="en-US" altLang="zh-CN" sz="2400" baseline="-25000" dirty="0">
              <a:latin typeface="Arial" panose="020B0604020202020204" pitchFamily="34" charset="0"/>
            </a:endParaRPr>
          </a:p>
          <a:p>
            <a:r>
              <a:rPr lang="zh-CN" altLang="en-US" sz="2400" b="1" dirty="0">
                <a:solidFill>
                  <a:schemeClr val="hlink"/>
                </a:solidFill>
                <a:latin typeface="Arial" panose="020B0604020202020204" pitchFamily="34" charset="0"/>
              </a:rPr>
              <a:t>例</a:t>
            </a:r>
            <a:r>
              <a:rPr lang="en-US" altLang="zh-CN" sz="2400" b="1" dirty="0">
                <a:solidFill>
                  <a:schemeClr val="hlink"/>
                </a:solidFill>
                <a:latin typeface="Arial" panose="020B0604020202020204" pitchFamily="34" charset="0"/>
              </a:rPr>
              <a:t>2</a:t>
            </a:r>
            <a:r>
              <a:rPr lang="zh-CN" altLang="en-US" sz="2400" b="1" dirty="0">
                <a:solidFill>
                  <a:schemeClr val="hlink"/>
                </a:solidFill>
                <a:latin typeface="Arial" panose="020B0604020202020204" pitchFamily="34" charset="0"/>
              </a:rPr>
              <a:t>：求</a:t>
            </a:r>
            <a:r>
              <a:rPr lang="en-US" altLang="zh-CN" sz="2400" b="1" dirty="0">
                <a:solidFill>
                  <a:schemeClr val="hlink"/>
                </a:solidFill>
                <a:latin typeface="Arial" panose="020B0604020202020204" pitchFamily="34" charset="0"/>
              </a:rPr>
              <a:t>6-9=</a:t>
            </a:r>
            <a:r>
              <a:rPr lang="zh-CN" altLang="en-US" sz="2400" b="1" dirty="0">
                <a:solidFill>
                  <a:schemeClr val="hlink"/>
                </a:solidFill>
                <a:latin typeface="Arial" panose="020B0604020202020204" pitchFamily="34" charset="0"/>
              </a:rPr>
              <a:t>？（设机器字长为</a:t>
            </a:r>
            <a:r>
              <a:rPr lang="en-US" altLang="zh-CN" sz="2400" b="1" dirty="0">
                <a:solidFill>
                  <a:schemeClr val="hlink"/>
                </a:solidFill>
                <a:latin typeface="Arial" panose="020B0604020202020204" pitchFamily="34" charset="0"/>
              </a:rPr>
              <a:t>8</a:t>
            </a:r>
            <a:r>
              <a:rPr lang="zh-CN" altLang="en-US" sz="2400" b="1" dirty="0">
                <a:solidFill>
                  <a:schemeClr val="hlink"/>
                </a:solidFill>
                <a:latin typeface="Arial" panose="020B0604020202020204" pitchFamily="34" charset="0"/>
              </a:rPr>
              <a:t>位）     </a:t>
            </a:r>
          </a:p>
          <a:p>
            <a:pPr>
              <a:lnSpc>
                <a:spcPct val="80000"/>
              </a:lnSpc>
              <a:spcBef>
                <a:spcPct val="50000"/>
              </a:spcBef>
            </a:pPr>
            <a:r>
              <a:rPr lang="zh-CN" altLang="en-US" sz="2400" b="1" dirty="0">
                <a:latin typeface="Arial" panose="020B0604020202020204" pitchFamily="34" charset="0"/>
              </a:rPr>
              <a:t>     </a:t>
            </a:r>
            <a:r>
              <a:rPr lang="en-US" altLang="zh-CN" sz="2400" b="1" dirty="0">
                <a:latin typeface="Arial" panose="020B0604020202020204" pitchFamily="34" charset="0"/>
              </a:rPr>
              <a:t>[6]</a:t>
            </a:r>
            <a:r>
              <a:rPr lang="zh-CN" altLang="en-US" sz="1600" b="1" dirty="0">
                <a:latin typeface="Arial" panose="020B0604020202020204" pitchFamily="34" charset="0"/>
              </a:rPr>
              <a:t>原</a:t>
            </a:r>
            <a:r>
              <a:rPr lang="en-US" altLang="zh-CN" sz="2400" b="1" dirty="0">
                <a:latin typeface="Arial" panose="020B0604020202020204" pitchFamily="34" charset="0"/>
              </a:rPr>
              <a:t>=[6]</a:t>
            </a:r>
            <a:r>
              <a:rPr lang="zh-CN" altLang="en-US" sz="1600" b="1" dirty="0">
                <a:latin typeface="Arial" panose="020B0604020202020204" pitchFamily="34" charset="0"/>
              </a:rPr>
              <a:t>反</a:t>
            </a:r>
            <a:r>
              <a:rPr lang="en-US" altLang="zh-CN" sz="2400" b="1" dirty="0">
                <a:latin typeface="Arial" panose="020B0604020202020204" pitchFamily="34" charset="0"/>
              </a:rPr>
              <a:t>=[6]</a:t>
            </a:r>
            <a:r>
              <a:rPr lang="zh-CN" altLang="en-US" sz="1600" b="1" dirty="0">
                <a:latin typeface="Arial" panose="020B0604020202020204" pitchFamily="34" charset="0"/>
              </a:rPr>
              <a:t>补</a:t>
            </a:r>
            <a:r>
              <a:rPr lang="zh-CN" altLang="en-US" sz="2400" b="1" dirty="0">
                <a:latin typeface="Arial" panose="020B0604020202020204" pitchFamily="34" charset="0"/>
              </a:rPr>
              <a:t> </a:t>
            </a:r>
            <a:r>
              <a:rPr lang="en-US" altLang="zh-CN" sz="2400" b="1" dirty="0">
                <a:latin typeface="Arial" panose="020B0604020202020204" pitchFamily="34" charset="0"/>
              </a:rPr>
              <a:t>=                   00000110B</a:t>
            </a:r>
          </a:p>
          <a:p>
            <a:pPr>
              <a:lnSpc>
                <a:spcPct val="80000"/>
              </a:lnSpc>
              <a:spcBef>
                <a:spcPct val="50000"/>
              </a:spcBef>
            </a:pPr>
            <a:r>
              <a:rPr lang="en-US" altLang="zh-CN" sz="2400" b="1" dirty="0">
                <a:latin typeface="Arial" panose="020B0604020202020204" pitchFamily="34" charset="0"/>
              </a:rPr>
              <a:t>+   [ -9]</a:t>
            </a:r>
            <a:r>
              <a:rPr lang="zh-CN" altLang="en-US" sz="1600" b="1" dirty="0">
                <a:latin typeface="Arial" panose="020B0604020202020204" pitchFamily="34" charset="0"/>
              </a:rPr>
              <a:t>原</a:t>
            </a:r>
            <a:r>
              <a:rPr lang="en-US" altLang="zh-CN" sz="2400" b="1" dirty="0">
                <a:latin typeface="Arial" panose="020B0604020202020204" pitchFamily="34" charset="0"/>
              </a:rPr>
              <a:t>=10001001B      [-9]</a:t>
            </a:r>
            <a:r>
              <a:rPr lang="zh-CN" altLang="en-US" sz="1600" b="1" dirty="0">
                <a:latin typeface="Arial" panose="020B0604020202020204" pitchFamily="34" charset="0"/>
              </a:rPr>
              <a:t>补 </a:t>
            </a:r>
            <a:r>
              <a:rPr lang="en-US" altLang="zh-CN" sz="2400" b="1" dirty="0">
                <a:latin typeface="Arial" panose="020B0604020202020204" pitchFamily="34" charset="0"/>
              </a:rPr>
              <a:t>=</a:t>
            </a:r>
            <a:r>
              <a:rPr lang="en-US" altLang="zh-CN" sz="2400" b="1" u="sng" dirty="0">
                <a:latin typeface="Arial" panose="020B0604020202020204" pitchFamily="34" charset="0"/>
              </a:rPr>
              <a:t>11110111B</a:t>
            </a:r>
          </a:p>
          <a:p>
            <a:pPr>
              <a:lnSpc>
                <a:spcPct val="80000"/>
              </a:lnSpc>
              <a:spcBef>
                <a:spcPct val="50000"/>
              </a:spcBef>
            </a:pPr>
            <a:r>
              <a:rPr lang="en-US" altLang="zh-CN" sz="2400" b="1" dirty="0">
                <a:solidFill>
                  <a:schemeClr val="hlink"/>
                </a:solidFill>
                <a:latin typeface="Arial" panose="020B0604020202020204" pitchFamily="34" charset="0"/>
              </a:rPr>
              <a:t>                                                   </a:t>
            </a:r>
            <a:r>
              <a:rPr lang="en-US" altLang="zh-CN" sz="2400" b="1" dirty="0">
                <a:latin typeface="Arial" panose="020B0604020202020204" pitchFamily="34" charset="0"/>
              </a:rPr>
              <a:t>11111101B</a:t>
            </a:r>
          </a:p>
          <a:p>
            <a:pPr>
              <a:lnSpc>
                <a:spcPct val="80000"/>
              </a:lnSpc>
              <a:spcBef>
                <a:spcPct val="50000"/>
              </a:spcBef>
            </a:pPr>
            <a:r>
              <a:rPr lang="zh-CN" altLang="en-US" sz="2400" b="1" dirty="0">
                <a:latin typeface="Arial" panose="020B0604020202020204" pitchFamily="34" charset="0"/>
              </a:rPr>
              <a:t>由于   </a:t>
            </a:r>
            <a:r>
              <a:rPr lang="en-US" altLang="zh-CN" sz="2400" b="1" dirty="0">
                <a:latin typeface="Arial" panose="020B0604020202020204" pitchFamily="34" charset="0"/>
              </a:rPr>
              <a:t>[[X]</a:t>
            </a:r>
            <a:r>
              <a:rPr lang="zh-CN" altLang="en-US" sz="1600" b="1" dirty="0">
                <a:solidFill>
                  <a:schemeClr val="hlink"/>
                </a:solidFill>
                <a:latin typeface="Arial" panose="020B0604020202020204" pitchFamily="34" charset="0"/>
              </a:rPr>
              <a:t>补</a:t>
            </a:r>
            <a:r>
              <a:rPr lang="en-US" altLang="zh-CN" sz="2400" b="1" dirty="0">
                <a:latin typeface="Arial" panose="020B0604020202020204" pitchFamily="34" charset="0"/>
              </a:rPr>
              <a:t>]=[X]</a:t>
            </a:r>
            <a:r>
              <a:rPr lang="zh-CN" altLang="en-US" sz="1600" b="1" dirty="0">
                <a:solidFill>
                  <a:schemeClr val="hlink"/>
                </a:solidFill>
                <a:latin typeface="Arial" panose="020B0604020202020204" pitchFamily="34" charset="0"/>
              </a:rPr>
              <a:t>原          </a:t>
            </a:r>
            <a:r>
              <a:rPr lang="en-US" altLang="zh-CN" sz="2400" b="1" u="sng" dirty="0">
                <a:latin typeface="Arial" panose="020B0604020202020204" pitchFamily="34" charset="0"/>
              </a:rPr>
              <a:t>[</a:t>
            </a:r>
            <a:r>
              <a:rPr lang="en-US" altLang="zh-CN" sz="2400" b="1" dirty="0">
                <a:latin typeface="Arial" panose="020B0604020202020204" pitchFamily="34" charset="0"/>
              </a:rPr>
              <a:t>11111101B]</a:t>
            </a:r>
            <a:r>
              <a:rPr lang="zh-CN" altLang="en-US" sz="1600" b="1" dirty="0">
                <a:latin typeface="Arial" panose="020B0604020202020204" pitchFamily="34" charset="0"/>
              </a:rPr>
              <a:t>补</a:t>
            </a:r>
            <a:r>
              <a:rPr lang="en-US" altLang="zh-CN" sz="2400" b="1" dirty="0">
                <a:latin typeface="Arial" panose="020B0604020202020204" pitchFamily="34" charset="0"/>
              </a:rPr>
              <a:t>=10000011B</a:t>
            </a:r>
          </a:p>
          <a:p>
            <a:pPr>
              <a:lnSpc>
                <a:spcPct val="80000"/>
              </a:lnSpc>
              <a:spcBef>
                <a:spcPct val="50000"/>
              </a:spcBef>
            </a:pPr>
            <a:r>
              <a:rPr lang="zh-CN" altLang="en-US" sz="2400" b="1" dirty="0">
                <a:latin typeface="Arial" panose="020B0604020202020204" pitchFamily="34" charset="0"/>
              </a:rPr>
              <a:t>                            </a:t>
            </a:r>
            <a:r>
              <a:rPr lang="zh-CN" altLang="en-US" sz="2400" b="1" u="sng" dirty="0">
                <a:latin typeface="Arial" panose="020B0604020202020204" pitchFamily="34" charset="0"/>
              </a:rPr>
              <a:t> 所以    </a:t>
            </a:r>
            <a:r>
              <a:rPr lang="en-US" altLang="zh-CN" sz="2400" b="1" u="sng" dirty="0">
                <a:latin typeface="Arial" panose="020B0604020202020204" pitchFamily="34" charset="0"/>
              </a:rPr>
              <a:t>6-9= - 3</a:t>
            </a:r>
            <a:endParaRPr lang="en-US" altLang="zh-CN" b="1" u="sng" dirty="0">
              <a:latin typeface="Arial" panose="020B0604020202020204" pitchFamily="34" charset="0"/>
            </a:endParaRPr>
          </a:p>
        </p:txBody>
      </p:sp>
      <p:sp>
        <p:nvSpPr>
          <p:cNvPr id="50179" name="TextBox 5"/>
          <p:cNvSpPr txBox="1"/>
          <p:nvPr/>
        </p:nvSpPr>
        <p:spPr>
          <a:xfrm>
            <a:off x="533400" y="5026025"/>
            <a:ext cx="8101013" cy="1846263"/>
          </a:xfrm>
          <a:prstGeom prst="rect">
            <a:avLst/>
          </a:prstGeom>
          <a:noFill/>
          <a:ln w="9525">
            <a:noFill/>
          </a:ln>
        </p:spPr>
        <p:txBody>
          <a:bodyPr>
            <a:spAutoFit/>
          </a:bodyPr>
          <a:lstStyle/>
          <a:p>
            <a:pPr>
              <a:buFont typeface="Arial" panose="020B0604020202020204" pitchFamily="34" charset="0"/>
              <a:buChar char="•"/>
            </a:pPr>
            <a:r>
              <a:rPr lang="en-US" altLang="zh-CN" sz="2400" b="1" u="sng" dirty="0">
                <a:solidFill>
                  <a:schemeClr val="hlink"/>
                </a:solidFill>
                <a:latin typeface="Arial" panose="020B0604020202020204" pitchFamily="34" charset="0"/>
              </a:rPr>
              <a:t> BCD</a:t>
            </a:r>
            <a:r>
              <a:rPr lang="zh-CN" altLang="en-US" sz="2400" b="1" u="sng" dirty="0">
                <a:solidFill>
                  <a:schemeClr val="hlink"/>
                </a:solidFill>
                <a:latin typeface="Arial" panose="020B0604020202020204" pitchFamily="34" charset="0"/>
              </a:rPr>
              <a:t>码运算</a:t>
            </a:r>
            <a:endParaRPr lang="en-US" altLang="zh-CN" sz="2400" b="1" u="sng" dirty="0">
              <a:solidFill>
                <a:schemeClr val="hlink"/>
              </a:solidFill>
              <a:latin typeface="Arial" panose="020B0604020202020204" pitchFamily="34" charset="0"/>
            </a:endParaRPr>
          </a:p>
          <a:p>
            <a:r>
              <a:rPr lang="en-US" altLang="zh-CN" sz="2400" b="1" dirty="0">
                <a:solidFill>
                  <a:schemeClr val="hlink"/>
                </a:solidFill>
                <a:latin typeface="Arial" panose="020B0604020202020204" pitchFamily="34" charset="0"/>
              </a:rPr>
              <a:t>  </a:t>
            </a:r>
            <a:r>
              <a:rPr lang="zh-CN" altLang="en-US" sz="2400" b="1" dirty="0">
                <a:latin typeface="Arial" panose="020B0604020202020204" pitchFamily="34" charset="0"/>
              </a:rPr>
              <a:t>校正原则：本位非法码、</a:t>
            </a:r>
            <a:r>
              <a:rPr lang="en-US" altLang="zh-CN" sz="2400" b="1" dirty="0">
                <a:latin typeface="Arial" panose="020B0604020202020204" pitchFamily="34" charset="0"/>
              </a:rPr>
              <a:t>CF=1</a:t>
            </a:r>
            <a:r>
              <a:rPr lang="zh-CN" altLang="en-US" sz="2400" b="1" dirty="0">
                <a:latin typeface="Arial" panose="020B0604020202020204" pitchFamily="34" charset="0"/>
              </a:rPr>
              <a:t>、</a:t>
            </a:r>
            <a:r>
              <a:rPr lang="en-US" altLang="zh-CN" sz="2400" b="1" dirty="0">
                <a:latin typeface="Arial" panose="020B0604020202020204" pitchFamily="34" charset="0"/>
              </a:rPr>
              <a:t>AF=1  </a:t>
            </a:r>
          </a:p>
          <a:p>
            <a:r>
              <a:rPr lang="en-US" altLang="zh-CN" sz="2400" b="1" dirty="0">
                <a:latin typeface="Arial" panose="020B0604020202020204" pitchFamily="34" charset="0"/>
              </a:rPr>
              <a:t>                    </a:t>
            </a:r>
            <a:r>
              <a:rPr lang="zh-CN" altLang="en-US" sz="2400" b="1" dirty="0">
                <a:latin typeface="Arial" panose="020B0604020202020204" pitchFamily="34" charset="0"/>
              </a:rPr>
              <a:t>相关位</a:t>
            </a:r>
            <a:r>
              <a:rPr lang="en-US" altLang="zh-CN" sz="2400" b="1" dirty="0">
                <a:latin typeface="Arial" panose="020B0604020202020204" pitchFamily="34" charset="0"/>
              </a:rPr>
              <a:t>+6</a:t>
            </a:r>
            <a:r>
              <a:rPr lang="zh-CN" altLang="en-US" sz="2400" b="1" dirty="0">
                <a:latin typeface="Arial" panose="020B0604020202020204" pitchFamily="34" charset="0"/>
              </a:rPr>
              <a:t>校正</a:t>
            </a:r>
            <a:endParaRPr lang="en-US" altLang="zh-CN" sz="2400" b="1" dirty="0">
              <a:latin typeface="Arial" panose="020B0604020202020204" pitchFamily="34" charset="0"/>
            </a:endParaRPr>
          </a:p>
          <a:p>
            <a:r>
              <a:rPr lang="zh-CN" altLang="en-US" sz="2400" b="1" dirty="0">
                <a:solidFill>
                  <a:schemeClr val="hlink"/>
                </a:solidFill>
                <a:latin typeface="Arial" panose="020B0604020202020204" pitchFamily="34" charset="0"/>
              </a:rPr>
              <a:t>例</a:t>
            </a:r>
            <a:r>
              <a:rPr lang="en-US" altLang="zh-CN" sz="2400" b="1" dirty="0">
                <a:solidFill>
                  <a:schemeClr val="hlink"/>
                </a:solidFill>
                <a:latin typeface="Arial" panose="020B0604020202020204" pitchFamily="34" charset="0"/>
              </a:rPr>
              <a:t>3:   48+69=</a:t>
            </a:r>
            <a:r>
              <a:rPr lang="zh-CN" altLang="en-US" sz="2400" b="1" dirty="0">
                <a:solidFill>
                  <a:schemeClr val="hlink"/>
                </a:solidFill>
                <a:latin typeface="Arial" panose="020B0604020202020204" pitchFamily="34" charset="0"/>
              </a:rPr>
              <a:t>？</a:t>
            </a:r>
            <a:endParaRPr lang="en-US" altLang="zh-CN" sz="2400" b="1" dirty="0">
              <a:solidFill>
                <a:schemeClr val="hlink"/>
              </a:solidFill>
              <a:latin typeface="Arial" panose="020B0604020202020204" pitchFamily="34" charset="0"/>
            </a:endParaRPr>
          </a:p>
          <a:p>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7939">
                                            <p:txEl>
                                              <p:pRg st="0" end="0"/>
                                            </p:txEl>
                                          </p:spTgt>
                                        </p:tgtEl>
                                        <p:attrNameLst>
                                          <p:attrName>style.visibility</p:attrName>
                                        </p:attrNameLst>
                                      </p:cBhvr>
                                      <p:to>
                                        <p:strVal val="visible"/>
                                      </p:to>
                                    </p:set>
                                    <p:animEffect transition="in" filter="wipe(left)">
                                      <p:cBhvr>
                                        <p:cTn id="7" dur="500"/>
                                        <p:tgtEl>
                                          <p:spTgt spid="167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7939">
                                            <p:txEl>
                                              <p:pRg st="1" end="1"/>
                                            </p:txEl>
                                          </p:spTgt>
                                        </p:tgtEl>
                                        <p:attrNameLst>
                                          <p:attrName>style.visibility</p:attrName>
                                        </p:attrNameLst>
                                      </p:cBhvr>
                                      <p:to>
                                        <p:strVal val="visible"/>
                                      </p:to>
                                    </p:set>
                                    <p:animEffect transition="in" filter="wipe(left)">
                                      <p:cBhvr>
                                        <p:cTn id="12" dur="500"/>
                                        <p:tgtEl>
                                          <p:spTgt spid="167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7939">
                                            <p:txEl>
                                              <p:pRg st="2" end="2"/>
                                            </p:txEl>
                                          </p:spTgt>
                                        </p:tgtEl>
                                        <p:attrNameLst>
                                          <p:attrName>style.visibility</p:attrName>
                                        </p:attrNameLst>
                                      </p:cBhvr>
                                      <p:to>
                                        <p:strVal val="visible"/>
                                      </p:to>
                                    </p:set>
                                    <p:animEffect transition="in" filter="wipe(left)">
                                      <p:cBhvr>
                                        <p:cTn id="17" dur="500"/>
                                        <p:tgtEl>
                                          <p:spTgt spid="1679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7939">
                                            <p:txEl>
                                              <p:pRg st="3" end="3"/>
                                            </p:txEl>
                                          </p:spTgt>
                                        </p:tgtEl>
                                        <p:attrNameLst>
                                          <p:attrName>style.visibility</p:attrName>
                                        </p:attrNameLst>
                                      </p:cBhvr>
                                      <p:to>
                                        <p:strVal val="visible"/>
                                      </p:to>
                                    </p:set>
                                    <p:animEffect transition="in" filter="wipe(left)">
                                      <p:cBhvr>
                                        <p:cTn id="22" dur="500"/>
                                        <p:tgtEl>
                                          <p:spTgt spid="1679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7939">
                                            <p:txEl>
                                              <p:pRg st="4" end="4"/>
                                            </p:txEl>
                                          </p:spTgt>
                                        </p:tgtEl>
                                        <p:attrNameLst>
                                          <p:attrName>style.visibility</p:attrName>
                                        </p:attrNameLst>
                                      </p:cBhvr>
                                      <p:to>
                                        <p:strVal val="visible"/>
                                      </p:to>
                                    </p:set>
                                    <p:animEffect transition="in" filter="wipe(left)">
                                      <p:cBhvr>
                                        <p:cTn id="27" dur="500"/>
                                        <p:tgtEl>
                                          <p:spTgt spid="1679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7939">
                                            <p:txEl>
                                              <p:pRg st="5" end="5"/>
                                            </p:txEl>
                                          </p:spTgt>
                                        </p:tgtEl>
                                        <p:attrNameLst>
                                          <p:attrName>style.visibility</p:attrName>
                                        </p:attrNameLst>
                                      </p:cBhvr>
                                      <p:to>
                                        <p:strVal val="visible"/>
                                      </p:to>
                                    </p:set>
                                    <p:animEffect transition="in" filter="wipe(left)">
                                      <p:cBhvr>
                                        <p:cTn id="32" dur="500"/>
                                        <p:tgtEl>
                                          <p:spTgt spid="1679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7939">
                                            <p:txEl>
                                              <p:pRg st="6" end="6"/>
                                            </p:txEl>
                                          </p:spTgt>
                                        </p:tgtEl>
                                        <p:attrNameLst>
                                          <p:attrName>style.visibility</p:attrName>
                                        </p:attrNameLst>
                                      </p:cBhvr>
                                      <p:to>
                                        <p:strVal val="visible"/>
                                      </p:to>
                                    </p:set>
                                    <p:animEffect transition="in" filter="wipe(left)">
                                      <p:cBhvr>
                                        <p:cTn id="37" dur="500"/>
                                        <p:tgtEl>
                                          <p:spTgt spid="16793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7939">
                                            <p:txEl>
                                              <p:pRg st="7" end="7"/>
                                            </p:txEl>
                                          </p:spTgt>
                                        </p:tgtEl>
                                        <p:attrNameLst>
                                          <p:attrName>style.visibility</p:attrName>
                                        </p:attrNameLst>
                                      </p:cBhvr>
                                      <p:to>
                                        <p:strVal val="visible"/>
                                      </p:to>
                                    </p:set>
                                    <p:animEffect transition="in" filter="wipe(left)">
                                      <p:cBhvr>
                                        <p:cTn id="42" dur="500"/>
                                        <p:tgtEl>
                                          <p:spTgt spid="16793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7939">
                                            <p:txEl>
                                              <p:pRg st="8" end="8"/>
                                            </p:txEl>
                                          </p:spTgt>
                                        </p:tgtEl>
                                        <p:attrNameLst>
                                          <p:attrName>style.visibility</p:attrName>
                                        </p:attrNameLst>
                                      </p:cBhvr>
                                      <p:to>
                                        <p:strVal val="visible"/>
                                      </p:to>
                                    </p:set>
                                    <p:animEffect transition="in" filter="wipe(left)">
                                      <p:cBhvr>
                                        <p:cTn id="47" dur="500"/>
                                        <p:tgtEl>
                                          <p:spTgt spid="16793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7939">
                                            <p:txEl>
                                              <p:pRg st="9" end="9"/>
                                            </p:txEl>
                                          </p:spTgt>
                                        </p:tgtEl>
                                        <p:attrNameLst>
                                          <p:attrName>style.visibility</p:attrName>
                                        </p:attrNameLst>
                                      </p:cBhvr>
                                      <p:to>
                                        <p:strVal val="visible"/>
                                      </p:to>
                                    </p:set>
                                    <p:animEffect transition="in" filter="wipe(left)">
                                      <p:cBhvr>
                                        <p:cTn id="52" dur="500"/>
                                        <p:tgtEl>
                                          <p:spTgt spid="1679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p:nvPr/>
        </p:nvSpPr>
        <p:spPr>
          <a:xfrm>
            <a:off x="1638300" y="698500"/>
            <a:ext cx="5689600" cy="558800"/>
          </a:xfrm>
          <a:prstGeom prst="rect">
            <a:avLst/>
          </a:prstGeom>
          <a:noFill/>
          <a:ln w="9525">
            <a:noFill/>
          </a:ln>
        </p:spPr>
        <p:txBody>
          <a:bodyPr anchor="ctr" anchorCtr="0"/>
          <a:lstStyle/>
          <a:p>
            <a:r>
              <a:rPr lang="zh-CN" altLang="en-US" sz="3200" b="1" dirty="0">
                <a:solidFill>
                  <a:srgbClr val="FF0000"/>
                </a:solidFill>
                <a:latin typeface="宋体" panose="02010600030101010101" pitchFamily="2" charset="-122"/>
              </a:rPr>
              <a:t>第一章  微型计算机系统构成</a:t>
            </a:r>
            <a:endParaRPr lang="zh-CN" altLang="en-US" sz="2000" b="1" dirty="0">
              <a:solidFill>
                <a:srgbClr val="FF0000"/>
              </a:solidFill>
              <a:latin typeface="宋体" panose="02010600030101010101" pitchFamily="2" charset="-122"/>
            </a:endParaRPr>
          </a:p>
        </p:txBody>
      </p:sp>
      <p:sp>
        <p:nvSpPr>
          <p:cNvPr id="7171" name="矩形 5"/>
          <p:cNvSpPr/>
          <p:nvPr/>
        </p:nvSpPr>
        <p:spPr>
          <a:xfrm>
            <a:off x="1638300" y="1257300"/>
            <a:ext cx="6489700" cy="4524375"/>
          </a:xfrm>
          <a:prstGeom prst="rect">
            <a:avLst/>
          </a:prstGeom>
          <a:noFill/>
          <a:ln w="9525">
            <a:noFill/>
          </a:ln>
        </p:spPr>
        <p:txBody>
          <a:bodyPr>
            <a:spAutoFit/>
          </a:bodyPr>
          <a:lstStyle/>
          <a:p>
            <a:pPr>
              <a:lnSpc>
                <a:spcPct val="150000"/>
              </a:lnSpc>
            </a:pPr>
            <a:r>
              <a:rPr lang="en-US" altLang="zh-CN" sz="2400" u="sng" dirty="0">
                <a:latin typeface="Arial" panose="020B0604020202020204" pitchFamily="34" charset="0"/>
              </a:rPr>
              <a:t>1.1    </a:t>
            </a:r>
            <a:r>
              <a:rPr lang="zh-CN" altLang="en-US" sz="2400" u="sng" dirty="0">
                <a:latin typeface="Arial" panose="020B0604020202020204" pitchFamily="34" charset="0"/>
              </a:rPr>
              <a:t>计算机的发展及特点</a:t>
            </a:r>
            <a:endParaRPr lang="en-US" altLang="zh-CN" sz="2400" u="sng" dirty="0">
              <a:latin typeface="Arial" panose="020B0604020202020204" pitchFamily="34" charset="0"/>
            </a:endParaRPr>
          </a:p>
          <a:p>
            <a:pPr>
              <a:lnSpc>
                <a:spcPct val="150000"/>
              </a:lnSpc>
            </a:pPr>
            <a:r>
              <a:rPr lang="en-US" altLang="zh-CN" sz="2400" u="sng" dirty="0">
                <a:latin typeface="Arial" panose="020B0604020202020204" pitchFamily="34" charset="0"/>
              </a:rPr>
              <a:t>1.2    Intel </a:t>
            </a:r>
            <a:r>
              <a:rPr lang="zh-CN" altLang="en-US" sz="2400" u="sng" dirty="0">
                <a:latin typeface="Arial" panose="020B0604020202020204" pitchFamily="34" charset="0"/>
              </a:rPr>
              <a:t>系列微处理器</a:t>
            </a:r>
            <a:endParaRPr lang="en-US" altLang="zh-CN" sz="2400" u="sng" dirty="0">
              <a:latin typeface="Arial" panose="020B0604020202020204" pitchFamily="34" charset="0"/>
            </a:endParaRPr>
          </a:p>
          <a:p>
            <a:pPr>
              <a:lnSpc>
                <a:spcPct val="150000"/>
              </a:lnSpc>
            </a:pPr>
            <a:r>
              <a:rPr lang="en-US" altLang="zh-CN" sz="2400" u="sng" dirty="0">
                <a:latin typeface="Arial" panose="020B0604020202020204" pitchFamily="34" charset="0"/>
              </a:rPr>
              <a:t>1.3    </a:t>
            </a:r>
            <a:r>
              <a:rPr lang="zh-CN" altLang="en-US" sz="2400" u="sng" dirty="0">
                <a:latin typeface="Arial" panose="020B0604020202020204" pitchFamily="34" charset="0"/>
              </a:rPr>
              <a:t>计算机的基本结构</a:t>
            </a:r>
            <a:endParaRPr lang="en-US" altLang="zh-CN" sz="2400" u="sng" dirty="0">
              <a:latin typeface="Arial" panose="020B0604020202020204" pitchFamily="34" charset="0"/>
            </a:endParaRPr>
          </a:p>
          <a:p>
            <a:pPr>
              <a:lnSpc>
                <a:spcPct val="150000"/>
              </a:lnSpc>
            </a:pPr>
            <a:r>
              <a:rPr lang="en-US" altLang="zh-CN" sz="2400" u="sng" dirty="0">
                <a:latin typeface="Arial" panose="020B0604020202020204" pitchFamily="34" charset="0"/>
              </a:rPr>
              <a:t>1.4    </a:t>
            </a:r>
            <a:r>
              <a:rPr lang="zh-CN" altLang="en-US" sz="2400" u="sng" dirty="0">
                <a:latin typeface="Arial" panose="020B0604020202020204" pitchFamily="34" charset="0"/>
              </a:rPr>
              <a:t>微型计算机的组成及工作过程</a:t>
            </a:r>
            <a:endParaRPr lang="en-US" altLang="zh-CN" sz="2400" u="sng" dirty="0">
              <a:latin typeface="Arial" panose="020B0604020202020204" pitchFamily="34" charset="0"/>
            </a:endParaRPr>
          </a:p>
          <a:p>
            <a:pPr>
              <a:lnSpc>
                <a:spcPct val="150000"/>
              </a:lnSpc>
            </a:pPr>
            <a:r>
              <a:rPr lang="en-US" altLang="zh-CN" sz="2400" u="sng" dirty="0">
                <a:latin typeface="Arial" panose="020B0604020202020204" pitchFamily="34" charset="0"/>
              </a:rPr>
              <a:t>1.5    </a:t>
            </a:r>
            <a:r>
              <a:rPr lang="zh-CN" altLang="en-US" sz="2400" u="sng" dirty="0">
                <a:latin typeface="Arial" panose="020B0604020202020204" pitchFamily="34" charset="0"/>
              </a:rPr>
              <a:t>计算机中数据的表示</a:t>
            </a:r>
            <a:endParaRPr lang="en-US" altLang="zh-CN" sz="2400" u="sng" dirty="0">
              <a:latin typeface="Arial" panose="020B0604020202020204" pitchFamily="34" charset="0"/>
            </a:endParaRPr>
          </a:p>
          <a:p>
            <a:pPr>
              <a:lnSpc>
                <a:spcPct val="150000"/>
              </a:lnSpc>
            </a:pPr>
            <a:r>
              <a:rPr lang="en-US" altLang="zh-CN" sz="2400" u="sng" dirty="0">
                <a:latin typeface="Arial" panose="020B0604020202020204" pitchFamily="34" charset="0"/>
              </a:rPr>
              <a:t>1.6    </a:t>
            </a:r>
            <a:r>
              <a:rPr lang="zh-CN" altLang="en-US" sz="2400" u="sng" dirty="0">
                <a:latin typeface="Arial" panose="020B0604020202020204" pitchFamily="34" charset="0"/>
              </a:rPr>
              <a:t>计算机中数据的基本运算</a:t>
            </a:r>
            <a:endParaRPr lang="en-US" altLang="zh-CN" sz="2400" u="sng" dirty="0">
              <a:latin typeface="Arial" panose="020B0604020202020204" pitchFamily="34" charset="0"/>
            </a:endParaRPr>
          </a:p>
          <a:p>
            <a:pPr>
              <a:lnSpc>
                <a:spcPct val="150000"/>
              </a:lnSpc>
            </a:pPr>
            <a:r>
              <a:rPr lang="en-US" altLang="zh-CN" sz="2400" u="sng" dirty="0">
                <a:latin typeface="Arial" panose="020B0604020202020204" pitchFamily="34" charset="0"/>
              </a:rPr>
              <a:t>1.7    </a:t>
            </a:r>
            <a:r>
              <a:rPr lang="zh-CN" altLang="en-US" sz="2400" u="sng" dirty="0">
                <a:latin typeface="Arial" panose="020B0604020202020204" pitchFamily="34" charset="0"/>
              </a:rPr>
              <a:t>计算机的硬件和软件</a:t>
            </a:r>
            <a:endParaRPr lang="en-US" altLang="zh-CN" sz="2400" u="sng" dirty="0">
              <a:latin typeface="Arial" panose="020B0604020202020204" pitchFamily="34" charset="0"/>
            </a:endParaRPr>
          </a:p>
          <a:p>
            <a:pPr>
              <a:lnSpc>
                <a:spcPct val="150000"/>
              </a:lnSpc>
            </a:pPr>
            <a:r>
              <a:rPr lang="en-US" altLang="zh-CN" sz="2400" u="sng" dirty="0">
                <a:latin typeface="Arial" panose="020B0604020202020204" pitchFamily="34" charset="0"/>
              </a:rPr>
              <a:t>1.8    </a:t>
            </a:r>
            <a:r>
              <a:rPr lang="zh-CN" altLang="en-US" sz="2400" u="sng" dirty="0">
                <a:latin typeface="Arial" panose="020B0604020202020204" pitchFamily="34" charset="0"/>
              </a:rPr>
              <a:t>简单程序举例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p:nvPr/>
        </p:nvSpPr>
        <p:spPr>
          <a:xfrm>
            <a:off x="0" y="215900"/>
            <a:ext cx="9144000" cy="6370638"/>
          </a:xfrm>
          <a:prstGeom prst="rect">
            <a:avLst/>
          </a:prstGeom>
          <a:noFill/>
          <a:ln w="9525">
            <a:noFill/>
          </a:ln>
        </p:spPr>
        <p:txBody>
          <a:bodyPr>
            <a:spAutoFit/>
          </a:bodyPr>
          <a:lstStyle/>
          <a:p>
            <a:pPr algn="just">
              <a:spcBef>
                <a:spcPct val="50000"/>
              </a:spcBef>
            </a:pPr>
            <a:r>
              <a:rPr lang="zh-CN" altLang="en-US" sz="3600" b="1" dirty="0">
                <a:solidFill>
                  <a:schemeClr val="hlink"/>
                </a:solidFill>
                <a:latin typeface="Times New Roman" panose="02020603050405020304" pitchFamily="18" charset="0"/>
                <a:hlinkClick r:id="rId2" action="ppaction://hlinkpres?slideindex=1&amp;slidetitle="/>
              </a:rPr>
              <a:t>教学内容</a:t>
            </a:r>
            <a:r>
              <a:rPr lang="zh-CN" altLang="en-US" sz="3600" b="1" dirty="0">
                <a:solidFill>
                  <a:schemeClr val="hlink"/>
                </a:solidFill>
                <a:latin typeface="Times New Roman" panose="02020603050405020304" pitchFamily="18" charset="0"/>
                <a:sym typeface="Wingdings" panose="05000000000000000000" pitchFamily="2" charset="2"/>
                <a:hlinkClick r:id="rId2" action="ppaction://hlinkpres?slideindex=1&amp;slidetitle="/>
              </a:rPr>
              <a:t>（</a:t>
            </a:r>
            <a:r>
              <a:rPr lang="en-US" altLang="zh-CN" sz="3600" b="1" dirty="0">
                <a:solidFill>
                  <a:schemeClr val="hlink"/>
                </a:solidFill>
                <a:latin typeface="Times New Roman" panose="02020603050405020304" pitchFamily="18" charset="0"/>
                <a:sym typeface="Wingdings" panose="05000000000000000000" pitchFamily="2" charset="2"/>
                <a:hlinkClick r:id="rId2" action="ppaction://hlinkpres?slideindex=1&amp;slidetitle="/>
              </a:rPr>
              <a:t>2</a:t>
            </a:r>
            <a:r>
              <a:rPr lang="zh-CN" altLang="en-US" sz="3600" b="1" dirty="0">
                <a:solidFill>
                  <a:schemeClr val="hlink"/>
                </a:solidFill>
                <a:latin typeface="Times New Roman" panose="02020603050405020304" pitchFamily="18" charset="0"/>
                <a:sym typeface="Wingdings" panose="05000000000000000000" pitchFamily="2" charset="2"/>
                <a:hlinkClick r:id="rId2" action="ppaction://hlinkpres?slideindex=1&amp;slidetitle="/>
              </a:rPr>
              <a:t>学时）</a:t>
            </a:r>
            <a:endParaRPr lang="zh-CN" altLang="en-US" sz="3600" b="1" dirty="0">
              <a:solidFill>
                <a:schemeClr val="hlink"/>
              </a:solidFill>
              <a:latin typeface="Times New Roman" panose="02020603050405020304" pitchFamily="18" charset="0"/>
            </a:endParaRPr>
          </a:p>
          <a:p>
            <a:pPr algn="just">
              <a:lnSpc>
                <a:spcPct val="120000"/>
              </a:lnSpc>
              <a:buChar char="•"/>
            </a:pPr>
            <a:r>
              <a:rPr lang="zh-CN" altLang="en-US" sz="2400" b="1" dirty="0">
                <a:latin typeface="Times New Roman" panose="02020603050405020304" pitchFamily="18" charset="0"/>
              </a:rPr>
              <a:t>  </a:t>
            </a:r>
            <a:r>
              <a:rPr lang="zh-CN" altLang="en-US" sz="2000" b="1" dirty="0">
                <a:latin typeface="Times New Roman" panose="02020603050405020304" pitchFamily="18" charset="0"/>
              </a:rPr>
              <a:t>微型计算机概述     介绍本课程的目的、具体内容、特点、要求及作用</a:t>
            </a:r>
          </a:p>
          <a:p>
            <a:pPr algn="just">
              <a:lnSpc>
                <a:spcPct val="120000"/>
              </a:lnSpc>
              <a:buChar char="•"/>
            </a:pPr>
            <a:r>
              <a:rPr lang="zh-CN" altLang="en-US" sz="2000" b="1" dirty="0">
                <a:latin typeface="Times New Roman" panose="02020603050405020304" pitchFamily="18" charset="0"/>
              </a:rPr>
              <a:t>  微机发展概述         微机发展历史、分类，</a:t>
            </a:r>
          </a:p>
          <a:p>
            <a:pPr algn="just">
              <a:lnSpc>
                <a:spcPct val="120000"/>
              </a:lnSpc>
            </a:pPr>
            <a:r>
              <a:rPr lang="zh-CN" altLang="en-US" sz="2000" b="1" dirty="0">
                <a:latin typeface="Times New Roman" panose="02020603050405020304" pitchFamily="18" charset="0"/>
              </a:rPr>
              <a:t>                                    微型计算机的特点及应用微机的发展趋势</a:t>
            </a:r>
          </a:p>
          <a:p>
            <a:pPr algn="just">
              <a:lnSpc>
                <a:spcPct val="120000"/>
              </a:lnSpc>
              <a:buChar char="•"/>
            </a:pPr>
            <a:r>
              <a:rPr lang="zh-CN" altLang="en-US" sz="2000" b="1" dirty="0">
                <a:latin typeface="Times New Roman" panose="02020603050405020304" pitchFamily="18" charset="0"/>
              </a:rPr>
              <a:t>  微机工作过程         微处理器，微计算机，微机系统的概念及关系；</a:t>
            </a:r>
          </a:p>
          <a:p>
            <a:pPr algn="just">
              <a:lnSpc>
                <a:spcPct val="120000"/>
              </a:lnSpc>
            </a:pPr>
            <a:r>
              <a:rPr lang="zh-CN" altLang="en-US" sz="2000" b="1" dirty="0">
                <a:latin typeface="Times New Roman" panose="02020603050405020304" pitchFamily="18" charset="0"/>
              </a:rPr>
              <a:t>                                    微型计算机结构及工作过程分析</a:t>
            </a:r>
          </a:p>
          <a:p>
            <a:pPr algn="just">
              <a:lnSpc>
                <a:spcPct val="120000"/>
              </a:lnSpc>
              <a:buChar char="•"/>
            </a:pPr>
            <a:r>
              <a:rPr lang="zh-CN" altLang="en-US" sz="2000" b="1" dirty="0">
                <a:latin typeface="Times New Roman" panose="02020603050405020304" pitchFamily="18" charset="0"/>
              </a:rPr>
              <a:t>  计算机中信息的表示方法     原码  反码  补码  </a:t>
            </a:r>
            <a:r>
              <a:rPr lang="en-US" altLang="zh-CN" sz="2000" b="1" dirty="0">
                <a:latin typeface="Times New Roman" panose="02020603050405020304" pitchFamily="18" charset="0"/>
              </a:rPr>
              <a:t>BCD</a:t>
            </a:r>
            <a:r>
              <a:rPr lang="zh-CN" altLang="en-US" sz="2000" b="1" dirty="0">
                <a:latin typeface="Times New Roman" panose="02020603050405020304" pitchFamily="18" charset="0"/>
              </a:rPr>
              <a:t>码  </a:t>
            </a:r>
            <a:r>
              <a:rPr lang="en-US" altLang="zh-CN" sz="2000" b="1" dirty="0">
                <a:latin typeface="Times New Roman" panose="02020603050405020304" pitchFamily="18" charset="0"/>
              </a:rPr>
              <a:t>ASCII</a:t>
            </a:r>
            <a:r>
              <a:rPr lang="zh-CN" altLang="en-US" sz="2000" b="1" dirty="0">
                <a:latin typeface="Times New Roman" panose="02020603050405020304" pitchFamily="18" charset="0"/>
              </a:rPr>
              <a:t>码  二进制数等</a:t>
            </a:r>
          </a:p>
          <a:p>
            <a:pPr algn="just"/>
            <a:r>
              <a:rPr lang="zh-CN" altLang="en-US" sz="3600" b="1" dirty="0">
                <a:solidFill>
                  <a:schemeClr val="hlink"/>
                </a:solidFill>
                <a:latin typeface="Times New Roman" panose="02020603050405020304" pitchFamily="18" charset="0"/>
              </a:rPr>
              <a:t>教学目标</a:t>
            </a:r>
            <a:endParaRPr lang="zh-CN" altLang="en-US" sz="2000" b="1" dirty="0">
              <a:solidFill>
                <a:schemeClr val="hlink"/>
              </a:solidFill>
              <a:latin typeface="Times New Roman" panose="02020603050405020304" pitchFamily="18" charset="0"/>
            </a:endParaRPr>
          </a:p>
          <a:p>
            <a:pPr algn="just">
              <a:lnSpc>
                <a:spcPct val="120000"/>
              </a:lnSpc>
            </a:pPr>
            <a:r>
              <a:rPr lang="zh-CN" altLang="en-US" sz="2000" b="1" dirty="0">
                <a:latin typeface="Times New Roman" panose="02020603050405020304" pitchFamily="18" charset="0"/>
              </a:rPr>
              <a:t>    使学生对本课程有一个基本了解，尤其对微型计算机的概念及发展有进一步的认识；建立起微机系统的概念掌握微机系统的总线结构形式及微机内部内部信息传输过程</a:t>
            </a:r>
          </a:p>
          <a:p>
            <a:pPr algn="just">
              <a:lnSpc>
                <a:spcPct val="120000"/>
              </a:lnSpc>
            </a:pPr>
            <a:r>
              <a:rPr lang="zh-CN" altLang="en-US" sz="3600" b="1" dirty="0">
                <a:solidFill>
                  <a:schemeClr val="hlink"/>
                </a:solidFill>
                <a:latin typeface="Times New Roman" panose="02020603050405020304" pitchFamily="18" charset="0"/>
              </a:rPr>
              <a:t>教学重点及难点</a:t>
            </a:r>
          </a:p>
          <a:p>
            <a:pPr algn="just">
              <a:lnSpc>
                <a:spcPct val="120000"/>
              </a:lnSpc>
              <a:buChar char="•"/>
            </a:pPr>
            <a:r>
              <a:rPr lang="zh-CN" altLang="en-US" sz="2000" dirty="0">
                <a:latin typeface="Times New Roman" panose="02020603050405020304" pitchFamily="18" charset="0"/>
              </a:rPr>
              <a:t>    </a:t>
            </a:r>
            <a:r>
              <a:rPr lang="zh-CN" altLang="en-US" sz="2000" b="1" dirty="0">
                <a:latin typeface="Times New Roman" panose="02020603050405020304" pitchFamily="18" charset="0"/>
              </a:rPr>
              <a:t>微型计算机的基本概念、组成、特点；</a:t>
            </a:r>
          </a:p>
          <a:p>
            <a:pPr algn="just">
              <a:lnSpc>
                <a:spcPct val="120000"/>
              </a:lnSpc>
              <a:buChar char="•"/>
            </a:pPr>
            <a:r>
              <a:rPr lang="zh-CN" altLang="en-US" sz="2000" b="1" dirty="0">
                <a:latin typeface="Times New Roman" panose="02020603050405020304" pitchFamily="18" charset="0"/>
              </a:rPr>
              <a:t>    总线</a:t>
            </a:r>
          </a:p>
          <a:p>
            <a:pPr algn="just">
              <a:lnSpc>
                <a:spcPct val="120000"/>
              </a:lnSpc>
              <a:buChar char="•"/>
            </a:pPr>
            <a:r>
              <a:rPr lang="zh-CN" altLang="en-US" sz="2000" b="1" dirty="0">
                <a:latin typeface="Times New Roman" panose="02020603050405020304" pitchFamily="18" charset="0"/>
              </a:rPr>
              <a:t>    计算机中信息的表示方法 及运算</a:t>
            </a:r>
          </a:p>
        </p:txBody>
      </p:sp>
      <p:sp>
        <p:nvSpPr>
          <p:cNvPr id="8195" name="AutoShape 3">
            <a:hlinkClick r:id="" action="ppaction://noaction"/>
          </p:cNvPr>
          <p:cNvSpPr/>
          <p:nvPr/>
        </p:nvSpPr>
        <p:spPr>
          <a:xfrm>
            <a:off x="7696200" y="6324600"/>
            <a:ext cx="457200" cy="228600"/>
          </a:xfrm>
          <a:prstGeom prst="actionButtonBeginning">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p:nvPr/>
        </p:nvSpPr>
        <p:spPr>
          <a:xfrm>
            <a:off x="754063" y="887413"/>
            <a:ext cx="7693025" cy="5322887"/>
          </a:xfrm>
          <a:prstGeom prst="rect">
            <a:avLst/>
          </a:prstGeom>
          <a:noFill/>
          <a:ln w="12700">
            <a:noFill/>
          </a:ln>
        </p:spPr>
        <p:txBody>
          <a:bodyPr>
            <a:spAutoFit/>
          </a:bodyPr>
          <a:lstStyle/>
          <a:p>
            <a:pPr>
              <a:lnSpc>
                <a:spcPct val="130000"/>
              </a:lnSpc>
            </a:pPr>
            <a:r>
              <a:rPr lang="zh-CN" altLang="en-US" sz="2400" b="1" dirty="0">
                <a:solidFill>
                  <a:srgbClr val="FF0000"/>
                </a:solidFill>
                <a:latin typeface="Times New Roman" panose="02020603050405020304" pitchFamily="18" charset="0"/>
              </a:rPr>
              <a:t>计算机的发展：</a:t>
            </a:r>
            <a:endParaRPr lang="en-US" altLang="zh-CN" sz="2400" b="1" dirty="0">
              <a:solidFill>
                <a:srgbClr val="FF0000"/>
              </a:solidFill>
              <a:latin typeface="Times New Roman" panose="02020603050405020304" pitchFamily="18" charset="0"/>
            </a:endParaRPr>
          </a:p>
          <a:p>
            <a:pPr>
              <a:lnSpc>
                <a:spcPct val="130000"/>
              </a:lnSpc>
              <a:buFont typeface="Wingdings" panose="05000000000000000000" pitchFamily="2" charset="2"/>
              <a:buChar char="ü"/>
            </a:pPr>
            <a:r>
              <a:rPr lang="zh-CN" altLang="en-US" sz="2400" dirty="0">
                <a:latin typeface="Times New Roman" panose="02020603050405020304" pitchFamily="18" charset="0"/>
              </a:rPr>
              <a:t>第一代电子计算机称为</a:t>
            </a:r>
            <a:r>
              <a:rPr lang="zh-CN" altLang="en-US" sz="2400" b="1" dirty="0">
                <a:solidFill>
                  <a:srgbClr val="FF3300"/>
                </a:solidFill>
                <a:latin typeface="Times New Roman" panose="02020603050405020304" pitchFamily="18" charset="0"/>
              </a:rPr>
              <a:t>电子管</a:t>
            </a:r>
            <a:r>
              <a:rPr lang="zh-CN" altLang="en-US" sz="2400" dirty="0">
                <a:latin typeface="Times New Roman" panose="02020603050405020304" pitchFamily="18" charset="0"/>
              </a:rPr>
              <a:t>计算机。 </a:t>
            </a:r>
          </a:p>
          <a:p>
            <a:pPr>
              <a:lnSpc>
                <a:spcPct val="130000"/>
              </a:lnSpc>
              <a:buFont typeface="Wingdings" panose="05000000000000000000" pitchFamily="2" charset="2"/>
              <a:buChar char="ü"/>
            </a:pPr>
            <a:r>
              <a:rPr lang="zh-CN" altLang="en-US" sz="2400" dirty="0">
                <a:latin typeface="Times New Roman" panose="02020603050405020304" pitchFamily="18" charset="0"/>
              </a:rPr>
              <a:t>第二代计算机称为</a:t>
            </a:r>
            <a:r>
              <a:rPr lang="zh-CN" altLang="en-US" sz="2400" b="1" dirty="0">
                <a:solidFill>
                  <a:srgbClr val="FF3300"/>
                </a:solidFill>
                <a:latin typeface="Times New Roman" panose="02020603050405020304" pitchFamily="18" charset="0"/>
              </a:rPr>
              <a:t>晶体管</a:t>
            </a:r>
            <a:r>
              <a:rPr lang="zh-CN" altLang="en-US" sz="2400" dirty="0">
                <a:latin typeface="Times New Roman" panose="02020603050405020304" pitchFamily="18" charset="0"/>
              </a:rPr>
              <a:t>计算机，其主要逻辑元件采用的是晶体管。 </a:t>
            </a:r>
          </a:p>
          <a:p>
            <a:pPr>
              <a:lnSpc>
                <a:spcPct val="130000"/>
              </a:lnSpc>
              <a:buFont typeface="Wingdings" panose="05000000000000000000" pitchFamily="2" charset="2"/>
              <a:buChar char="ü"/>
            </a:pPr>
            <a:r>
              <a:rPr lang="zh-CN" altLang="en-US" sz="2400" dirty="0">
                <a:latin typeface="Times New Roman" panose="02020603050405020304" pitchFamily="18" charset="0"/>
              </a:rPr>
              <a:t>第三代计算机的内存储器采用了</a:t>
            </a:r>
            <a:r>
              <a:rPr lang="zh-CN" altLang="en-US" sz="2400" b="1" dirty="0">
                <a:solidFill>
                  <a:srgbClr val="FF3300"/>
                </a:solidFill>
                <a:latin typeface="Times New Roman" panose="02020603050405020304" pitchFamily="18" charset="0"/>
              </a:rPr>
              <a:t>半导体</a:t>
            </a:r>
            <a:r>
              <a:rPr lang="zh-CN" altLang="en-US" sz="2400" dirty="0">
                <a:latin typeface="Times New Roman" panose="02020603050405020304" pitchFamily="18" charset="0"/>
              </a:rPr>
              <a:t>存储器，可靠性和存取速度有了明显的改善。 </a:t>
            </a:r>
          </a:p>
          <a:p>
            <a:pPr>
              <a:lnSpc>
                <a:spcPct val="130000"/>
              </a:lnSpc>
              <a:buFont typeface="Wingdings" panose="05000000000000000000" pitchFamily="2" charset="2"/>
              <a:buChar char="ü"/>
            </a:pPr>
            <a:r>
              <a:rPr lang="zh-CN" altLang="en-US" sz="2400" dirty="0">
                <a:latin typeface="Times New Roman" panose="02020603050405020304" pitchFamily="18" charset="0"/>
              </a:rPr>
              <a:t>第四代计算机以采用</a:t>
            </a:r>
            <a:r>
              <a:rPr lang="zh-CN" altLang="en-US" sz="2400" b="1" dirty="0">
                <a:solidFill>
                  <a:srgbClr val="FF3300"/>
                </a:solidFill>
                <a:latin typeface="Times New Roman" panose="02020603050405020304" pitchFamily="18" charset="0"/>
              </a:rPr>
              <a:t>大规模和超大规模集成电路</a:t>
            </a:r>
            <a:r>
              <a:rPr lang="zh-CN" altLang="en-US" sz="2400" dirty="0">
                <a:latin typeface="Times New Roman" panose="02020603050405020304" pitchFamily="18" charset="0"/>
              </a:rPr>
              <a:t>为标志。 </a:t>
            </a:r>
          </a:p>
          <a:p>
            <a:pPr>
              <a:lnSpc>
                <a:spcPct val="130000"/>
              </a:lnSpc>
              <a:buFont typeface="Wingdings" panose="05000000000000000000" pitchFamily="2" charset="2"/>
              <a:buChar char="ü"/>
            </a:pPr>
            <a:r>
              <a:rPr lang="zh-CN" altLang="en-US" sz="2400" dirty="0">
                <a:latin typeface="Times New Roman" panose="02020603050405020304" pitchFamily="18" charset="0"/>
              </a:rPr>
              <a:t>关于第五代计算机人们正在进行着多方面的探索。</a:t>
            </a:r>
            <a:endParaRPr lang="en-US" altLang="zh-CN" sz="2400" dirty="0">
              <a:latin typeface="Times New Roman" panose="02020603050405020304" pitchFamily="18" charset="0"/>
            </a:endParaRPr>
          </a:p>
          <a:p>
            <a:pPr>
              <a:lnSpc>
                <a:spcPct val="130000"/>
              </a:lnSpc>
            </a:pPr>
            <a:r>
              <a:rPr lang="zh-CN" altLang="en-US" sz="2400" b="1" dirty="0">
                <a:solidFill>
                  <a:srgbClr val="FF0000"/>
                </a:solidFill>
                <a:latin typeface="Times New Roman" panose="02020603050405020304" pitchFamily="18" charset="0"/>
              </a:rPr>
              <a:t>计算机的特点：</a:t>
            </a:r>
            <a:endParaRPr lang="en-US" altLang="zh-CN" sz="2400" b="1" dirty="0">
              <a:solidFill>
                <a:srgbClr val="FF0000"/>
              </a:solidFill>
              <a:latin typeface="Times New Roman" panose="02020603050405020304" pitchFamily="18" charset="0"/>
            </a:endParaRPr>
          </a:p>
          <a:p>
            <a:pPr>
              <a:lnSpc>
                <a:spcPct val="130000"/>
              </a:lnSpc>
            </a:pPr>
            <a:r>
              <a:rPr lang="en-US" altLang="zh-CN" sz="2400" dirty="0">
                <a:latin typeface="Times New Roman" panose="02020603050405020304" pitchFamily="18" charset="0"/>
              </a:rPr>
              <a:t>        </a:t>
            </a:r>
            <a:r>
              <a:rPr lang="zh-CN" altLang="en-US" sz="2400" dirty="0">
                <a:latin typeface="Times New Roman" panose="02020603050405020304" pitchFamily="18" charset="0"/>
              </a:rPr>
              <a:t>高速性、准确性、记忆性、逻辑性、通用性</a:t>
            </a:r>
          </a:p>
        </p:txBody>
      </p:sp>
      <p:sp>
        <p:nvSpPr>
          <p:cNvPr id="9219" name="Rectangle 17"/>
          <p:cNvSpPr/>
          <p:nvPr/>
        </p:nvSpPr>
        <p:spPr>
          <a:xfrm>
            <a:off x="2276475" y="242888"/>
            <a:ext cx="4229100" cy="523875"/>
          </a:xfrm>
          <a:prstGeom prst="rect">
            <a:avLst/>
          </a:prstGeom>
          <a:noFill/>
          <a:ln w="12700">
            <a:noFill/>
          </a:ln>
        </p:spPr>
        <p:txBody>
          <a:bodyPr wrap="none">
            <a:spAutoFit/>
          </a:bodyPr>
          <a:lstStyle/>
          <a:p>
            <a:r>
              <a:rPr lang="en-US" altLang="zh-CN" sz="2800" b="1" dirty="0">
                <a:latin typeface="Arial" panose="020B0604020202020204" pitchFamily="34" charset="0"/>
                <a:hlinkClick r:id="" action="ppaction://noaction"/>
              </a:rPr>
              <a:t>1</a:t>
            </a:r>
            <a:r>
              <a:rPr lang="en-US" altLang="zh-CN" sz="2800" b="1" u="sng" dirty="0">
                <a:latin typeface="Arial" panose="020B0604020202020204" pitchFamily="34" charset="0"/>
                <a:hlinkClick r:id="" action="ppaction://noaction"/>
              </a:rPr>
              <a:t>.1</a:t>
            </a:r>
            <a:r>
              <a:rPr lang="en-US" altLang="zh-CN" sz="2800" b="1" u="sng" dirty="0">
                <a:latin typeface="Arial" panose="020B0604020202020204" pitchFamily="34" charset="0"/>
              </a:rPr>
              <a:t>   </a:t>
            </a:r>
            <a:r>
              <a:rPr lang="zh-CN" altLang="en-US" sz="2800" b="1" dirty="0">
                <a:latin typeface="Arial" panose="020B0604020202020204" pitchFamily="34" charset="0"/>
                <a:hlinkClick r:id="" action="ppaction://noaction"/>
              </a:rPr>
              <a:t>计算机的发展及特点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 calcmode="lin" valueType="num">
                                      <p:cBhvr additive="base">
                                        <p:cTn id="7" dur="500" fill="hold"/>
                                        <p:tgtEl>
                                          <p:spTgt spid="1177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6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17762">
                                            <p:txEl>
                                              <p:pRg st="1" end="1"/>
                                            </p:txEl>
                                          </p:spTgt>
                                        </p:tgtEl>
                                        <p:attrNameLst>
                                          <p:attrName>style.visibility</p:attrName>
                                        </p:attrNameLst>
                                      </p:cBhvr>
                                      <p:to>
                                        <p:strVal val="visible"/>
                                      </p:to>
                                    </p:set>
                                    <p:anim calcmode="lin" valueType="num">
                                      <p:cBhvr additive="base">
                                        <p:cTn id="13" dur="500" fill="hold"/>
                                        <p:tgtEl>
                                          <p:spTgt spid="11776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7762">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7762">
                                            <p:txEl>
                                              <p:pRg st="2" end="2"/>
                                            </p:txEl>
                                          </p:spTgt>
                                        </p:tgtEl>
                                        <p:attrNameLst>
                                          <p:attrName>style.visibility</p:attrName>
                                        </p:attrNameLst>
                                      </p:cBhvr>
                                      <p:to>
                                        <p:strVal val="visible"/>
                                      </p:to>
                                    </p:set>
                                    <p:anim calcmode="lin" valueType="num">
                                      <p:cBhvr additive="base">
                                        <p:cTn id="19" dur="500" fill="hold"/>
                                        <p:tgtEl>
                                          <p:spTgt spid="11776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7762">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17762">
                                            <p:txEl>
                                              <p:pRg st="3" end="3"/>
                                            </p:txEl>
                                          </p:spTgt>
                                        </p:tgtEl>
                                        <p:attrNameLst>
                                          <p:attrName>style.visibility</p:attrName>
                                        </p:attrNameLst>
                                      </p:cBhvr>
                                      <p:to>
                                        <p:strVal val="visible"/>
                                      </p:to>
                                    </p:set>
                                    <p:anim calcmode="lin" valueType="num">
                                      <p:cBhvr additive="base">
                                        <p:cTn id="25" dur="500" fill="hold"/>
                                        <p:tgtEl>
                                          <p:spTgt spid="11776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7762">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17762">
                                            <p:txEl>
                                              <p:pRg st="4" end="4"/>
                                            </p:txEl>
                                          </p:spTgt>
                                        </p:tgtEl>
                                        <p:attrNameLst>
                                          <p:attrName>style.visibility</p:attrName>
                                        </p:attrNameLst>
                                      </p:cBhvr>
                                      <p:to>
                                        <p:strVal val="visible"/>
                                      </p:to>
                                    </p:set>
                                    <p:anim calcmode="lin" valueType="num">
                                      <p:cBhvr additive="base">
                                        <p:cTn id="31" dur="500" fill="hold"/>
                                        <p:tgtEl>
                                          <p:spTgt spid="11776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7762">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17762">
                                            <p:txEl>
                                              <p:pRg st="5" end="5"/>
                                            </p:txEl>
                                          </p:spTgt>
                                        </p:tgtEl>
                                        <p:attrNameLst>
                                          <p:attrName>style.visibility</p:attrName>
                                        </p:attrNameLst>
                                      </p:cBhvr>
                                      <p:to>
                                        <p:strVal val="visible"/>
                                      </p:to>
                                    </p:set>
                                    <p:anim calcmode="lin" valueType="num">
                                      <p:cBhvr additive="base">
                                        <p:cTn id="37" dur="500" fill="hold"/>
                                        <p:tgtEl>
                                          <p:spTgt spid="11776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7762">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117762">
                                            <p:txEl>
                                              <p:pRg st="6" end="6"/>
                                            </p:txEl>
                                          </p:spTgt>
                                        </p:tgtEl>
                                        <p:attrNameLst>
                                          <p:attrName>style.visibility</p:attrName>
                                        </p:attrNameLst>
                                      </p:cBhvr>
                                      <p:to>
                                        <p:strVal val="visible"/>
                                      </p:to>
                                    </p:set>
                                    <p:anim calcmode="lin" valueType="num">
                                      <p:cBhvr additive="base">
                                        <p:cTn id="43" dur="500" fill="hold"/>
                                        <p:tgtEl>
                                          <p:spTgt spid="11776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7762">
                                            <p:txEl>
                                              <p:pRg st="6" end="6"/>
                                            </p:txEl>
                                          </p:spTgt>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117762">
                                            <p:txEl>
                                              <p:pRg st="7" end="7"/>
                                            </p:txEl>
                                          </p:spTgt>
                                        </p:tgtEl>
                                        <p:attrNameLst>
                                          <p:attrName>style.visibility</p:attrName>
                                        </p:attrNameLst>
                                      </p:cBhvr>
                                      <p:to>
                                        <p:strVal val="visible"/>
                                      </p:to>
                                    </p:set>
                                    <p:anim calcmode="lin" valueType="num">
                                      <p:cBhvr additive="base">
                                        <p:cTn id="49" dur="500" fill="hold"/>
                                        <p:tgtEl>
                                          <p:spTgt spid="117762">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7762">
                                            <p:txEl>
                                              <p:pRg st="7" end="7"/>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5"/>
          <p:cNvSpPr/>
          <p:nvPr/>
        </p:nvSpPr>
        <p:spPr>
          <a:xfrm>
            <a:off x="719138" y="2371725"/>
            <a:ext cx="3095625" cy="369888"/>
          </a:xfrm>
          <a:prstGeom prst="rect">
            <a:avLst/>
          </a:prstGeom>
          <a:noFill/>
          <a:ln w="9525">
            <a:noFill/>
          </a:ln>
        </p:spPr>
        <p:txBody>
          <a:bodyPr wrap="none">
            <a:spAutoFit/>
          </a:bodyPr>
          <a:lstStyle/>
          <a:p>
            <a:r>
              <a:rPr lang="en-US" altLang="zh-CN" dirty="0">
                <a:latin typeface="Arial" panose="020B0604020202020204" pitchFamily="34" charset="0"/>
              </a:rPr>
              <a:t>http://36kr.com/p/63079.html</a:t>
            </a:r>
            <a:endParaRPr lang="zh-CN" altLang="en-US" dirty="0">
              <a:latin typeface="Arial" panose="020B0604020202020204" pitchFamily="34" charset="0"/>
            </a:endParaRPr>
          </a:p>
        </p:txBody>
      </p:sp>
      <p:sp>
        <p:nvSpPr>
          <p:cNvPr id="10243" name="矩形 6"/>
          <p:cNvSpPr/>
          <p:nvPr/>
        </p:nvSpPr>
        <p:spPr>
          <a:xfrm>
            <a:off x="719138" y="2001838"/>
            <a:ext cx="7662862" cy="369887"/>
          </a:xfrm>
          <a:prstGeom prst="rect">
            <a:avLst/>
          </a:prstGeom>
          <a:noFill/>
          <a:ln w="9525">
            <a:noFill/>
          </a:ln>
        </p:spPr>
        <p:txBody>
          <a:bodyPr>
            <a:spAutoFit/>
          </a:bodyPr>
          <a:lstStyle/>
          <a:p>
            <a:r>
              <a:rPr lang="en-US" altLang="zh-CN" dirty="0">
                <a:latin typeface="Arial" panose="020B0604020202020204" pitchFamily="34" charset="0"/>
              </a:rPr>
              <a:t>http://www.dianzitx.com/articlescn/embed/548.html</a:t>
            </a:r>
            <a:endParaRPr lang="zh-CN" altLang="en-US" dirty="0">
              <a:latin typeface="Arial" panose="020B0604020202020204" pitchFamily="34" charset="0"/>
            </a:endParaRPr>
          </a:p>
        </p:txBody>
      </p:sp>
      <p:sp>
        <p:nvSpPr>
          <p:cNvPr id="10244" name="TextBox 7"/>
          <p:cNvSpPr txBox="1"/>
          <p:nvPr/>
        </p:nvSpPr>
        <p:spPr>
          <a:xfrm>
            <a:off x="1498600" y="3111500"/>
            <a:ext cx="5468938" cy="2092325"/>
          </a:xfrm>
          <a:prstGeom prst="rect">
            <a:avLst/>
          </a:prstGeom>
          <a:noFill/>
          <a:ln w="9525">
            <a:noFill/>
          </a:ln>
        </p:spPr>
        <p:txBody>
          <a:bodyPr>
            <a:spAutoFit/>
          </a:bodyPr>
          <a:lstStyle/>
          <a:p>
            <a:r>
              <a:rPr lang="zh-CN" altLang="en-US" sz="2800" b="1" u="sng" dirty="0">
                <a:solidFill>
                  <a:srgbClr val="FF0000"/>
                </a:solidFill>
                <a:latin typeface="Arial" panose="020B0604020202020204" pitchFamily="34" charset="0"/>
              </a:rPr>
              <a:t>集成电路制造工艺（集成度）</a:t>
            </a:r>
            <a:endParaRPr lang="en-US" altLang="zh-CN" sz="2800" b="1" u="sng" dirty="0">
              <a:solidFill>
                <a:srgbClr val="FF0000"/>
              </a:solidFill>
              <a:latin typeface="Arial" panose="020B0604020202020204" pitchFamily="34" charset="0"/>
            </a:endParaRPr>
          </a:p>
          <a:p>
            <a:r>
              <a:rPr lang="zh-CN" altLang="en-US" sz="2800" b="1" u="sng" dirty="0">
                <a:solidFill>
                  <a:srgbClr val="FF0000"/>
                </a:solidFill>
                <a:latin typeface="Arial" panose="020B0604020202020204" pitchFamily="34" charset="0"/>
              </a:rPr>
              <a:t>数据处理能力（位数）</a:t>
            </a:r>
            <a:endParaRPr lang="en-US" altLang="zh-CN" sz="2800" b="1" u="sng" dirty="0">
              <a:solidFill>
                <a:srgbClr val="FF0000"/>
              </a:solidFill>
              <a:latin typeface="Arial" panose="020B0604020202020204" pitchFamily="34" charset="0"/>
            </a:endParaRPr>
          </a:p>
          <a:p>
            <a:r>
              <a:rPr lang="zh-CN" altLang="en-US" sz="2800" b="1" u="sng" dirty="0">
                <a:solidFill>
                  <a:srgbClr val="FF0000"/>
                </a:solidFill>
                <a:latin typeface="Arial" panose="020B0604020202020204" pitchFamily="34" charset="0"/>
              </a:rPr>
              <a:t>处理速度（主频）</a:t>
            </a:r>
            <a:endParaRPr lang="en-US" altLang="zh-CN" sz="2800" b="1" u="sng" dirty="0">
              <a:solidFill>
                <a:srgbClr val="FF0000"/>
              </a:solidFill>
              <a:latin typeface="Arial" panose="020B0604020202020204" pitchFamily="34" charset="0"/>
            </a:endParaRPr>
          </a:p>
          <a:p>
            <a:r>
              <a:rPr lang="zh-CN" altLang="en-US" sz="2800" b="1" u="sng" dirty="0">
                <a:solidFill>
                  <a:srgbClr val="FF0000"/>
                </a:solidFill>
                <a:latin typeface="Arial" panose="020B0604020202020204" pitchFamily="34" charset="0"/>
              </a:rPr>
              <a:t>指令系统大小</a:t>
            </a:r>
            <a:endParaRPr lang="en-US" altLang="zh-CN" sz="2800" b="1" u="sng" dirty="0">
              <a:solidFill>
                <a:srgbClr val="FF0000"/>
              </a:solidFill>
              <a:latin typeface="Arial" panose="020B0604020202020204" pitchFamily="34" charset="0"/>
            </a:endParaRPr>
          </a:p>
          <a:p>
            <a:endParaRPr lang="zh-CN" altLang="en-US" dirty="0">
              <a:latin typeface="Arial" panose="020B0604020202020204" pitchFamily="34" charset="0"/>
            </a:endParaRPr>
          </a:p>
        </p:txBody>
      </p:sp>
      <p:sp>
        <p:nvSpPr>
          <p:cNvPr id="10245" name="Rectangle 17"/>
          <p:cNvSpPr/>
          <p:nvPr/>
        </p:nvSpPr>
        <p:spPr>
          <a:xfrm>
            <a:off x="719138" y="1270000"/>
            <a:ext cx="3886200" cy="523875"/>
          </a:xfrm>
          <a:prstGeom prst="rect">
            <a:avLst/>
          </a:prstGeom>
          <a:noFill/>
          <a:ln w="12700">
            <a:noFill/>
          </a:ln>
        </p:spPr>
        <p:txBody>
          <a:bodyPr wrap="none">
            <a:spAutoFit/>
          </a:bodyPr>
          <a:lstStyle/>
          <a:p>
            <a:r>
              <a:rPr lang="en-US" altLang="zh-CN" sz="2800" b="1" dirty="0">
                <a:latin typeface="Arial" panose="020B0604020202020204" pitchFamily="34" charset="0"/>
                <a:hlinkClick r:id="" action="ppaction://noaction"/>
              </a:rPr>
              <a:t>1.2   Intel</a:t>
            </a:r>
            <a:r>
              <a:rPr lang="zh-CN" altLang="en-US" sz="2800" b="1" dirty="0">
                <a:latin typeface="Arial" panose="020B0604020202020204" pitchFamily="34" charset="0"/>
                <a:hlinkClick r:id="" action="ppaction://noaction"/>
              </a:rPr>
              <a:t>系列微处理器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p:nvPr/>
        </p:nvSpPr>
        <p:spPr>
          <a:xfrm>
            <a:off x="419100" y="434975"/>
            <a:ext cx="8724900" cy="7232650"/>
          </a:xfrm>
          <a:prstGeom prst="rect">
            <a:avLst/>
          </a:prstGeom>
          <a:noFill/>
          <a:ln w="12700">
            <a:noFill/>
          </a:ln>
        </p:spPr>
        <p:txBody>
          <a:bodyPr>
            <a:spAutoFit/>
          </a:bodyPr>
          <a:lstStyle/>
          <a:p>
            <a:r>
              <a:rPr lang="zh-CN" altLang="en-US" sz="2400" dirty="0">
                <a:solidFill>
                  <a:srgbClr val="FF0000"/>
                </a:solidFill>
                <a:latin typeface="Arial" panose="020B0604020202020204" pitchFamily="34" charset="0"/>
              </a:rPr>
              <a:t>第一代</a:t>
            </a:r>
            <a:r>
              <a:rPr lang="en-US" altLang="zh-CN" sz="2400" dirty="0">
                <a:solidFill>
                  <a:srgbClr val="FF0000"/>
                </a:solidFill>
                <a:latin typeface="Arial" panose="020B0604020202020204" pitchFamily="34" charset="0"/>
              </a:rPr>
              <a:t>(1971</a:t>
            </a:r>
            <a:r>
              <a:rPr lang="zh-CN" altLang="en-US" sz="2400" dirty="0">
                <a:solidFill>
                  <a:srgbClr val="FF0000"/>
                </a:solidFill>
                <a:latin typeface="Arial" panose="020B0604020202020204" pitchFamily="34" charset="0"/>
              </a:rPr>
              <a:t>～</a:t>
            </a:r>
            <a:r>
              <a:rPr lang="en-US" altLang="zh-CN" sz="2400" dirty="0">
                <a:solidFill>
                  <a:srgbClr val="FF0000"/>
                </a:solidFill>
                <a:latin typeface="Arial" panose="020B0604020202020204" pitchFamily="34" charset="0"/>
              </a:rPr>
              <a:t>1973 </a:t>
            </a:r>
            <a:r>
              <a:rPr lang="zh-CN" altLang="en-US" sz="2400" dirty="0">
                <a:solidFill>
                  <a:srgbClr val="FF0000"/>
                </a:solidFill>
                <a:latin typeface="Arial" panose="020B0604020202020204" pitchFamily="34" charset="0"/>
              </a:rPr>
              <a:t>年</a:t>
            </a:r>
            <a:r>
              <a:rPr lang="en-US" altLang="zh-CN" sz="2400" dirty="0">
                <a:solidFill>
                  <a:srgbClr val="FF0000"/>
                </a:solidFill>
                <a:latin typeface="Arial" panose="020B0604020202020204" pitchFamily="34" charset="0"/>
              </a:rPr>
              <a:t>)</a:t>
            </a:r>
            <a:r>
              <a:rPr lang="zh-CN" altLang="en-US" sz="2400" dirty="0">
                <a:latin typeface="Arial" panose="020B0604020202020204" pitchFamily="34" charset="0"/>
              </a:rPr>
              <a:t>   </a:t>
            </a:r>
            <a:r>
              <a:rPr lang="en-US" altLang="zh-CN" sz="2400" dirty="0">
                <a:latin typeface="Arial" panose="020B0604020202020204" pitchFamily="34" charset="0"/>
              </a:rPr>
              <a:t>4 </a:t>
            </a:r>
            <a:r>
              <a:rPr lang="zh-CN" altLang="en-US" sz="2400" dirty="0">
                <a:latin typeface="Arial" panose="020B0604020202020204" pitchFamily="34" charset="0"/>
              </a:rPr>
              <a:t>位和低档次</a:t>
            </a:r>
            <a:r>
              <a:rPr lang="en-US" altLang="zh-CN" sz="2400" dirty="0">
                <a:latin typeface="Arial" panose="020B0604020202020204" pitchFamily="34" charset="0"/>
              </a:rPr>
              <a:t>8 </a:t>
            </a:r>
            <a:r>
              <a:rPr lang="zh-CN" altLang="en-US" sz="2400" dirty="0">
                <a:latin typeface="Arial" panose="020B0604020202020204" pitchFamily="34" charset="0"/>
              </a:rPr>
              <a:t>位微处理器时代。代表产品是</a:t>
            </a:r>
            <a:r>
              <a:rPr lang="en-US" altLang="zh-CN" sz="2400" dirty="0">
                <a:latin typeface="Arial" panose="020B0604020202020204" pitchFamily="34" charset="0"/>
              </a:rPr>
              <a:t>Intel </a:t>
            </a:r>
            <a:r>
              <a:rPr lang="zh-CN" altLang="en-US" sz="2400" dirty="0">
                <a:latin typeface="Arial" panose="020B0604020202020204" pitchFamily="34" charset="0"/>
              </a:rPr>
              <a:t>的</a:t>
            </a:r>
            <a:r>
              <a:rPr lang="en-US" altLang="zh-CN" sz="2400" dirty="0">
                <a:latin typeface="Arial" panose="020B0604020202020204" pitchFamily="34" charset="0"/>
              </a:rPr>
              <a:t>4004(1200 </a:t>
            </a:r>
            <a:r>
              <a:rPr lang="zh-CN" altLang="en-US" sz="2400" dirty="0">
                <a:latin typeface="Arial" panose="020B0604020202020204" pitchFamily="34" charset="0"/>
              </a:rPr>
              <a:t>个晶体管</a:t>
            </a:r>
            <a:r>
              <a:rPr lang="en-US" altLang="zh-CN" sz="2400" dirty="0">
                <a:latin typeface="Arial" panose="020B0604020202020204" pitchFamily="34" charset="0"/>
              </a:rPr>
              <a:t>/</a:t>
            </a:r>
            <a:r>
              <a:rPr lang="zh-CN" altLang="en-US" sz="2400" dirty="0">
                <a:latin typeface="Arial" panose="020B0604020202020204" pitchFamily="34" charset="0"/>
              </a:rPr>
              <a:t>片</a:t>
            </a:r>
            <a:r>
              <a:rPr lang="en-US" altLang="zh-CN" sz="2400" dirty="0">
                <a:latin typeface="Arial" panose="020B0604020202020204" pitchFamily="34" charset="0"/>
              </a:rPr>
              <a:t>)</a:t>
            </a:r>
            <a:r>
              <a:rPr lang="zh-CN" altLang="en-US" sz="2400" dirty="0">
                <a:latin typeface="Arial" panose="020B0604020202020204" pitchFamily="34" charset="0"/>
              </a:rPr>
              <a:t>和由它组成的</a:t>
            </a:r>
            <a:r>
              <a:rPr lang="en-US" altLang="zh-CN" sz="2400" dirty="0">
                <a:latin typeface="Arial" panose="020B0604020202020204" pitchFamily="34" charset="0"/>
              </a:rPr>
              <a:t>MCS-4 </a:t>
            </a:r>
            <a:r>
              <a:rPr lang="zh-CN" altLang="en-US" sz="2400" dirty="0">
                <a:latin typeface="Arial" panose="020B0604020202020204" pitchFamily="34" charset="0"/>
              </a:rPr>
              <a:t>微机，以及随后出现的改进产品</a:t>
            </a:r>
            <a:r>
              <a:rPr lang="en-US" altLang="zh-CN" sz="2400" dirty="0">
                <a:latin typeface="Arial" panose="020B0604020202020204" pitchFamily="34" charset="0"/>
              </a:rPr>
              <a:t>8008(2000</a:t>
            </a:r>
            <a:r>
              <a:rPr lang="zh-CN" altLang="en-US" sz="2400" dirty="0">
                <a:latin typeface="Arial" panose="020B0604020202020204" pitchFamily="34" charset="0"/>
              </a:rPr>
              <a:t>个晶体管</a:t>
            </a:r>
            <a:r>
              <a:rPr lang="en-US" altLang="zh-CN" sz="2400" dirty="0">
                <a:latin typeface="Arial" panose="020B0604020202020204" pitchFamily="34" charset="0"/>
              </a:rPr>
              <a:t>/</a:t>
            </a:r>
            <a:r>
              <a:rPr lang="zh-CN" altLang="en-US" sz="2400" dirty="0">
                <a:latin typeface="Arial" panose="020B0604020202020204" pitchFamily="34" charset="0"/>
              </a:rPr>
              <a:t>片</a:t>
            </a:r>
            <a:r>
              <a:rPr lang="en-US" altLang="zh-CN" sz="2400" dirty="0">
                <a:latin typeface="Arial" panose="020B0604020202020204" pitchFamily="34" charset="0"/>
              </a:rPr>
              <a:t>)</a:t>
            </a:r>
            <a:r>
              <a:rPr lang="zh-CN" altLang="en-US" sz="2400" dirty="0">
                <a:latin typeface="Arial" panose="020B0604020202020204" pitchFamily="34" charset="0"/>
              </a:rPr>
              <a:t>和由它组成的</a:t>
            </a:r>
            <a:r>
              <a:rPr lang="en-US" altLang="zh-CN" sz="2400" dirty="0">
                <a:latin typeface="Arial" panose="020B0604020202020204" pitchFamily="34" charset="0"/>
              </a:rPr>
              <a:t>MCS-8 </a:t>
            </a:r>
            <a:r>
              <a:rPr lang="zh-CN" altLang="en-US" sz="2400" dirty="0">
                <a:latin typeface="Arial" panose="020B0604020202020204" pitchFamily="34" charset="0"/>
              </a:rPr>
              <a:t>微机</a:t>
            </a:r>
            <a:endParaRPr lang="en-US" altLang="zh-CN" sz="2400" b="1" dirty="0">
              <a:latin typeface="Times New Roman" panose="02020603050405020304" pitchFamily="18" charset="0"/>
            </a:endParaRPr>
          </a:p>
          <a:p>
            <a:r>
              <a:rPr lang="zh-CN" altLang="en-US" sz="2400" dirty="0">
                <a:solidFill>
                  <a:srgbClr val="FF0000"/>
                </a:solidFill>
                <a:latin typeface="Arial" panose="020B0604020202020204" pitchFamily="34" charset="0"/>
              </a:rPr>
              <a:t>第二代</a:t>
            </a:r>
            <a:r>
              <a:rPr lang="en-US" altLang="zh-CN" sz="2400" dirty="0">
                <a:solidFill>
                  <a:srgbClr val="FF0000"/>
                </a:solidFill>
                <a:latin typeface="Arial" panose="020B0604020202020204" pitchFamily="34" charset="0"/>
              </a:rPr>
              <a:t>(1971</a:t>
            </a:r>
            <a:r>
              <a:rPr lang="zh-CN" altLang="en-US" sz="2400" dirty="0">
                <a:solidFill>
                  <a:srgbClr val="FF0000"/>
                </a:solidFill>
                <a:latin typeface="Arial" panose="020B0604020202020204" pitchFamily="34" charset="0"/>
              </a:rPr>
              <a:t>～</a:t>
            </a:r>
            <a:r>
              <a:rPr lang="en-US" altLang="zh-CN" sz="2400" dirty="0">
                <a:solidFill>
                  <a:srgbClr val="FF0000"/>
                </a:solidFill>
                <a:latin typeface="Arial" panose="020B0604020202020204" pitchFamily="34" charset="0"/>
              </a:rPr>
              <a:t>1977 </a:t>
            </a:r>
            <a:r>
              <a:rPr lang="zh-CN" altLang="en-US" sz="2400" dirty="0">
                <a:solidFill>
                  <a:srgbClr val="FF0000"/>
                </a:solidFill>
                <a:latin typeface="Arial" panose="020B0604020202020204" pitchFamily="34" charset="0"/>
              </a:rPr>
              <a:t>年</a:t>
            </a:r>
            <a:r>
              <a:rPr lang="en-US" altLang="zh-CN" sz="2400" dirty="0">
                <a:solidFill>
                  <a:srgbClr val="FF0000"/>
                </a:solidFill>
                <a:latin typeface="Arial" panose="020B0604020202020204" pitchFamily="34" charset="0"/>
              </a:rPr>
              <a:t>)</a:t>
            </a:r>
            <a:r>
              <a:rPr lang="zh-CN" altLang="en-US" sz="2400" dirty="0">
                <a:latin typeface="Arial" panose="020B0604020202020204" pitchFamily="34" charset="0"/>
              </a:rPr>
              <a:t>   </a:t>
            </a:r>
            <a:r>
              <a:rPr lang="en-US" altLang="zh-CN" sz="2400" dirty="0">
                <a:latin typeface="Arial" panose="020B0604020202020204" pitchFamily="34" charset="0"/>
              </a:rPr>
              <a:t>8 </a:t>
            </a:r>
            <a:r>
              <a:rPr lang="zh-CN" altLang="en-US" sz="2400" dirty="0">
                <a:latin typeface="Arial" panose="020B0604020202020204" pitchFamily="34" charset="0"/>
              </a:rPr>
              <a:t>位微处理器时代。代表产品有</a:t>
            </a:r>
            <a:r>
              <a:rPr lang="en-US" altLang="zh-CN" sz="2400" dirty="0">
                <a:latin typeface="Arial" panose="020B0604020202020204" pitchFamily="34" charset="0"/>
              </a:rPr>
              <a:t>Intel </a:t>
            </a:r>
            <a:r>
              <a:rPr lang="zh-CN" altLang="en-US" sz="2400" dirty="0">
                <a:latin typeface="Arial" panose="020B0604020202020204" pitchFamily="34" charset="0"/>
              </a:rPr>
              <a:t>公司的</a:t>
            </a:r>
            <a:r>
              <a:rPr lang="en-US" altLang="zh-CN" sz="2400" dirty="0">
                <a:latin typeface="Arial" panose="020B0604020202020204" pitchFamily="34" charset="0"/>
              </a:rPr>
              <a:t>8080</a:t>
            </a:r>
            <a:r>
              <a:rPr lang="zh-CN" altLang="en-US" sz="2400" dirty="0">
                <a:latin typeface="Arial" panose="020B0604020202020204" pitchFamily="34" charset="0"/>
              </a:rPr>
              <a:t>、</a:t>
            </a:r>
            <a:r>
              <a:rPr lang="en-US" altLang="zh-CN" sz="2400" dirty="0">
                <a:latin typeface="Arial" panose="020B0604020202020204" pitchFamily="34" charset="0"/>
              </a:rPr>
              <a:t>Motorola </a:t>
            </a:r>
            <a:r>
              <a:rPr lang="zh-CN" altLang="en-US" sz="2400" dirty="0">
                <a:latin typeface="Arial" panose="020B0604020202020204" pitchFamily="34" charset="0"/>
              </a:rPr>
              <a:t>公司的</a:t>
            </a:r>
            <a:r>
              <a:rPr lang="en-US" altLang="zh-CN" sz="2400" dirty="0">
                <a:latin typeface="Arial" panose="020B0604020202020204" pitchFamily="34" charset="0"/>
              </a:rPr>
              <a:t>MC6800</a:t>
            </a:r>
            <a:r>
              <a:rPr lang="zh-CN" altLang="en-US" sz="2400" dirty="0">
                <a:latin typeface="Arial" panose="020B0604020202020204" pitchFamily="34" charset="0"/>
              </a:rPr>
              <a:t>、</a:t>
            </a:r>
            <a:r>
              <a:rPr lang="en-US" altLang="zh-CN" sz="2400" dirty="0">
                <a:latin typeface="Arial" panose="020B0604020202020204" pitchFamily="34" charset="0"/>
              </a:rPr>
              <a:t>MOS Technology </a:t>
            </a:r>
            <a:r>
              <a:rPr lang="zh-CN" altLang="en-US" sz="2400" dirty="0">
                <a:latin typeface="Arial" panose="020B0604020202020204" pitchFamily="34" charset="0"/>
              </a:rPr>
              <a:t>公司的</a:t>
            </a:r>
            <a:r>
              <a:rPr lang="en-US" altLang="zh-CN" sz="2400" dirty="0">
                <a:latin typeface="Arial" panose="020B0604020202020204" pitchFamily="34" charset="0"/>
              </a:rPr>
              <a:t>6502 </a:t>
            </a:r>
            <a:r>
              <a:rPr lang="zh-CN" altLang="en-US" sz="2400" dirty="0">
                <a:latin typeface="Arial" panose="020B0604020202020204" pitchFamily="34" charset="0"/>
              </a:rPr>
              <a:t>和</a:t>
            </a:r>
            <a:r>
              <a:rPr lang="en-US" altLang="zh-CN" sz="2400" dirty="0">
                <a:latin typeface="Arial" panose="020B0604020202020204" pitchFamily="34" charset="0"/>
              </a:rPr>
              <a:t>Zilog </a:t>
            </a:r>
            <a:r>
              <a:rPr lang="zh-CN" altLang="en-US" sz="2400" dirty="0">
                <a:latin typeface="Arial" panose="020B0604020202020204" pitchFamily="34" charset="0"/>
              </a:rPr>
              <a:t>公司的</a:t>
            </a:r>
            <a:r>
              <a:rPr lang="en-US" altLang="zh-CN" sz="2400" dirty="0">
                <a:latin typeface="Arial" panose="020B0604020202020204" pitchFamily="34" charset="0"/>
              </a:rPr>
              <a:t>Z80 </a:t>
            </a:r>
            <a:r>
              <a:rPr lang="zh-CN" altLang="en-US" sz="2400" b="1" dirty="0">
                <a:latin typeface="Times New Roman" panose="02020603050405020304" pitchFamily="18" charset="0"/>
              </a:rPr>
              <a:t>。 </a:t>
            </a:r>
            <a:endParaRPr lang="en-US" altLang="zh-CN" sz="2400" b="1" dirty="0">
              <a:latin typeface="Times New Roman" panose="02020603050405020304" pitchFamily="18" charset="0"/>
            </a:endParaRPr>
          </a:p>
          <a:p>
            <a:r>
              <a:rPr lang="zh-CN" altLang="en-US" sz="2400" dirty="0">
                <a:solidFill>
                  <a:srgbClr val="FF0000"/>
                </a:solidFill>
                <a:latin typeface="Arial" panose="020B0604020202020204" pitchFamily="34" charset="0"/>
              </a:rPr>
              <a:t>第三代</a:t>
            </a:r>
            <a:r>
              <a:rPr lang="en-US" altLang="zh-CN" sz="2400" dirty="0">
                <a:solidFill>
                  <a:srgbClr val="FF0000"/>
                </a:solidFill>
                <a:latin typeface="Arial" panose="020B0604020202020204" pitchFamily="34" charset="0"/>
              </a:rPr>
              <a:t>(1978</a:t>
            </a:r>
            <a:r>
              <a:rPr lang="zh-CN" altLang="en-US" sz="2400" dirty="0">
                <a:solidFill>
                  <a:srgbClr val="FF0000"/>
                </a:solidFill>
                <a:latin typeface="Arial" panose="020B0604020202020204" pitchFamily="34" charset="0"/>
              </a:rPr>
              <a:t>～</a:t>
            </a:r>
            <a:r>
              <a:rPr lang="en-US" altLang="zh-CN" sz="2400" dirty="0">
                <a:solidFill>
                  <a:srgbClr val="FF0000"/>
                </a:solidFill>
                <a:latin typeface="Arial" panose="020B0604020202020204" pitchFamily="34" charset="0"/>
              </a:rPr>
              <a:t>1984 </a:t>
            </a:r>
            <a:r>
              <a:rPr lang="zh-CN" altLang="en-US" sz="2400" dirty="0">
                <a:solidFill>
                  <a:srgbClr val="FF0000"/>
                </a:solidFill>
                <a:latin typeface="Arial" panose="020B0604020202020204" pitchFamily="34" charset="0"/>
              </a:rPr>
              <a:t>年</a:t>
            </a:r>
            <a:r>
              <a:rPr lang="en-US" altLang="zh-CN" sz="2400" dirty="0">
                <a:solidFill>
                  <a:srgbClr val="FF0000"/>
                </a:solidFill>
                <a:latin typeface="Arial" panose="020B0604020202020204" pitchFamily="34" charset="0"/>
              </a:rPr>
              <a:t>)</a:t>
            </a:r>
            <a:r>
              <a:rPr lang="zh-CN" altLang="en-US" sz="2400" dirty="0">
                <a:latin typeface="Arial" panose="020B0604020202020204" pitchFamily="34" charset="0"/>
              </a:rPr>
              <a:t>   </a:t>
            </a:r>
            <a:r>
              <a:rPr lang="en-US" altLang="zh-CN" sz="2400" dirty="0">
                <a:latin typeface="Arial" panose="020B0604020202020204" pitchFamily="34" charset="0"/>
              </a:rPr>
              <a:t>16 </a:t>
            </a:r>
            <a:r>
              <a:rPr lang="zh-CN" altLang="en-US" sz="2400" dirty="0">
                <a:latin typeface="Arial" panose="020B0604020202020204" pitchFamily="34" charset="0"/>
              </a:rPr>
              <a:t>位微处理器时代。代表产品是</a:t>
            </a:r>
            <a:r>
              <a:rPr lang="en-US" altLang="zh-CN" sz="2400" dirty="0">
                <a:latin typeface="Arial" panose="020B0604020202020204" pitchFamily="34" charset="0"/>
              </a:rPr>
              <a:t>Intel 8086(29000 </a:t>
            </a:r>
            <a:r>
              <a:rPr lang="zh-CN" altLang="en-US" sz="2400" dirty="0">
                <a:latin typeface="Arial" panose="020B0604020202020204" pitchFamily="34" charset="0"/>
              </a:rPr>
              <a:t>个晶体管</a:t>
            </a:r>
            <a:r>
              <a:rPr lang="en-US" altLang="zh-CN" sz="2400" dirty="0">
                <a:latin typeface="Arial" panose="020B0604020202020204" pitchFamily="34" charset="0"/>
              </a:rPr>
              <a:t>/</a:t>
            </a:r>
            <a:r>
              <a:rPr lang="zh-CN" altLang="en-US" sz="2400" dirty="0">
                <a:latin typeface="Arial" panose="020B0604020202020204" pitchFamily="34" charset="0"/>
              </a:rPr>
              <a:t>片</a:t>
            </a:r>
            <a:r>
              <a:rPr lang="en-US" altLang="zh-CN" sz="2400" dirty="0">
                <a:latin typeface="Arial" panose="020B0604020202020204" pitchFamily="34" charset="0"/>
              </a:rPr>
              <a:t>)</a:t>
            </a:r>
            <a:r>
              <a:rPr lang="zh-CN" altLang="en-US" sz="2400" dirty="0">
                <a:latin typeface="Arial" panose="020B0604020202020204" pitchFamily="34" charset="0"/>
              </a:rPr>
              <a:t>，</a:t>
            </a:r>
            <a:r>
              <a:rPr lang="en-US" altLang="zh-CN" sz="2400" dirty="0">
                <a:latin typeface="Arial" panose="020B0604020202020204" pitchFamily="34" charset="0"/>
              </a:rPr>
              <a:t>Zilog </a:t>
            </a:r>
            <a:r>
              <a:rPr lang="zh-CN" altLang="en-US" sz="2400" dirty="0">
                <a:latin typeface="Arial" panose="020B0604020202020204" pitchFamily="34" charset="0"/>
              </a:rPr>
              <a:t>的</a:t>
            </a:r>
            <a:r>
              <a:rPr lang="en-US" altLang="zh-CN" sz="2400" dirty="0">
                <a:latin typeface="Arial" panose="020B0604020202020204" pitchFamily="34" charset="0"/>
              </a:rPr>
              <a:t>Z-8000</a:t>
            </a:r>
            <a:r>
              <a:rPr lang="zh-CN" altLang="en-US" sz="2400" dirty="0">
                <a:latin typeface="Arial" panose="020B0604020202020204" pitchFamily="34" charset="0"/>
              </a:rPr>
              <a:t>和</a:t>
            </a:r>
            <a:r>
              <a:rPr lang="en-US" altLang="zh-CN" sz="2400" dirty="0">
                <a:latin typeface="Arial" panose="020B0604020202020204" pitchFamily="34" charset="0"/>
              </a:rPr>
              <a:t>Motorola </a:t>
            </a:r>
            <a:r>
              <a:rPr lang="zh-CN" altLang="en-US" sz="2400" dirty="0">
                <a:latin typeface="Arial" panose="020B0604020202020204" pitchFamily="34" charset="0"/>
              </a:rPr>
              <a:t>的</a:t>
            </a:r>
            <a:r>
              <a:rPr lang="en-US" altLang="zh-CN" sz="2400" dirty="0">
                <a:latin typeface="Arial" panose="020B0604020202020204" pitchFamily="34" charset="0"/>
              </a:rPr>
              <a:t>MC68000</a:t>
            </a:r>
          </a:p>
          <a:p>
            <a:r>
              <a:rPr lang="zh-CN" altLang="en-US" sz="2400" dirty="0">
                <a:solidFill>
                  <a:srgbClr val="FF0000"/>
                </a:solidFill>
                <a:latin typeface="Arial" panose="020B0604020202020204" pitchFamily="34" charset="0"/>
              </a:rPr>
              <a:t>第四代</a:t>
            </a:r>
            <a:r>
              <a:rPr lang="en-US" altLang="zh-CN" sz="2400" dirty="0">
                <a:solidFill>
                  <a:srgbClr val="FF0000"/>
                </a:solidFill>
                <a:latin typeface="Arial" panose="020B0604020202020204" pitchFamily="34" charset="0"/>
              </a:rPr>
              <a:t>(1985</a:t>
            </a:r>
            <a:r>
              <a:rPr lang="zh-CN" altLang="en-US" sz="2400" dirty="0">
                <a:solidFill>
                  <a:srgbClr val="FF0000"/>
                </a:solidFill>
                <a:latin typeface="Arial" panose="020B0604020202020204" pitchFamily="34" charset="0"/>
              </a:rPr>
              <a:t>～</a:t>
            </a:r>
            <a:r>
              <a:rPr lang="en-US" altLang="zh-CN" sz="2400" dirty="0">
                <a:solidFill>
                  <a:srgbClr val="FF0000"/>
                </a:solidFill>
                <a:latin typeface="Arial" panose="020B0604020202020204" pitchFamily="34" charset="0"/>
              </a:rPr>
              <a:t>1992 </a:t>
            </a:r>
            <a:r>
              <a:rPr lang="zh-CN" altLang="en-US" sz="2400" dirty="0">
                <a:solidFill>
                  <a:srgbClr val="FF0000"/>
                </a:solidFill>
                <a:latin typeface="Arial" panose="020B0604020202020204" pitchFamily="34" charset="0"/>
              </a:rPr>
              <a:t>年</a:t>
            </a:r>
            <a:r>
              <a:rPr lang="en-US" altLang="zh-CN" sz="2400" dirty="0">
                <a:solidFill>
                  <a:srgbClr val="FF0000"/>
                </a:solidFill>
                <a:latin typeface="Arial" panose="020B0604020202020204" pitchFamily="34" charset="0"/>
              </a:rPr>
              <a:t>)</a:t>
            </a:r>
            <a:r>
              <a:rPr lang="zh-CN" altLang="en-US" sz="2400" dirty="0">
                <a:latin typeface="Arial" panose="020B0604020202020204" pitchFamily="34" charset="0"/>
              </a:rPr>
              <a:t>  </a:t>
            </a:r>
            <a:r>
              <a:rPr lang="en-US" altLang="zh-CN" sz="2400" dirty="0">
                <a:latin typeface="Arial" panose="020B0604020202020204" pitchFamily="34" charset="0"/>
              </a:rPr>
              <a:t>32 </a:t>
            </a:r>
            <a:r>
              <a:rPr lang="zh-CN" altLang="en-US" sz="2400" dirty="0">
                <a:latin typeface="Arial" panose="020B0604020202020204" pitchFamily="34" charset="0"/>
              </a:rPr>
              <a:t>位微处理器时代。代表产品有</a:t>
            </a:r>
            <a:r>
              <a:rPr lang="en-US" altLang="zh-CN" sz="2400" dirty="0">
                <a:latin typeface="Arial" panose="020B0604020202020204" pitchFamily="34" charset="0"/>
              </a:rPr>
              <a:t>Intel </a:t>
            </a:r>
            <a:r>
              <a:rPr lang="zh-CN" altLang="en-US" sz="2400" dirty="0">
                <a:latin typeface="Arial" panose="020B0604020202020204" pitchFamily="34" charset="0"/>
              </a:rPr>
              <a:t>的</a:t>
            </a:r>
            <a:r>
              <a:rPr lang="en-US" altLang="zh-CN" sz="2400" dirty="0">
                <a:latin typeface="Arial" panose="020B0604020202020204" pitchFamily="34" charset="0"/>
              </a:rPr>
              <a:t>80386</a:t>
            </a:r>
            <a:r>
              <a:rPr lang="zh-CN" altLang="en-US" sz="2400" dirty="0">
                <a:latin typeface="Arial" panose="020B0604020202020204" pitchFamily="34" charset="0"/>
              </a:rPr>
              <a:t>、</a:t>
            </a:r>
            <a:r>
              <a:rPr lang="en-US" altLang="zh-CN" sz="2400" dirty="0">
                <a:latin typeface="Arial" panose="020B0604020202020204" pitchFamily="34" charset="0"/>
              </a:rPr>
              <a:t>Motorola </a:t>
            </a:r>
            <a:r>
              <a:rPr lang="zh-CN" altLang="en-US" sz="2400" dirty="0">
                <a:latin typeface="Arial" panose="020B0604020202020204" pitchFamily="34" charset="0"/>
              </a:rPr>
              <a:t>的</a:t>
            </a:r>
            <a:r>
              <a:rPr lang="en-US" altLang="zh-CN" sz="2400" dirty="0">
                <a:latin typeface="Arial" panose="020B0604020202020204" pitchFamily="34" charset="0"/>
              </a:rPr>
              <a:t>68020</a:t>
            </a:r>
          </a:p>
          <a:p>
            <a:r>
              <a:rPr lang="zh-CN" altLang="en-US" sz="2400" dirty="0">
                <a:solidFill>
                  <a:srgbClr val="FF0000"/>
                </a:solidFill>
                <a:latin typeface="Arial" panose="020B0604020202020204" pitchFamily="34" charset="0"/>
              </a:rPr>
              <a:t>第五代</a:t>
            </a:r>
            <a:r>
              <a:rPr lang="en-US" altLang="zh-CN" sz="2400" dirty="0">
                <a:solidFill>
                  <a:srgbClr val="FF0000"/>
                </a:solidFill>
                <a:latin typeface="Arial" panose="020B0604020202020204" pitchFamily="34" charset="0"/>
              </a:rPr>
              <a:t>(1993</a:t>
            </a:r>
            <a:r>
              <a:rPr lang="zh-CN" altLang="en-US" sz="2400" dirty="0">
                <a:solidFill>
                  <a:srgbClr val="FF0000"/>
                </a:solidFill>
                <a:latin typeface="Arial" panose="020B0604020202020204" pitchFamily="34" charset="0"/>
              </a:rPr>
              <a:t>～</a:t>
            </a:r>
            <a:r>
              <a:rPr lang="en-US" altLang="zh-CN" sz="2400" dirty="0">
                <a:solidFill>
                  <a:srgbClr val="FF0000"/>
                </a:solidFill>
                <a:latin typeface="Arial" panose="020B0604020202020204" pitchFamily="34" charset="0"/>
              </a:rPr>
              <a:t>2005 </a:t>
            </a:r>
            <a:r>
              <a:rPr lang="zh-CN" altLang="en-US" sz="2400" dirty="0">
                <a:solidFill>
                  <a:srgbClr val="FF0000"/>
                </a:solidFill>
                <a:latin typeface="Arial" panose="020B0604020202020204" pitchFamily="34" charset="0"/>
              </a:rPr>
              <a:t>年</a:t>
            </a:r>
            <a:r>
              <a:rPr lang="en-US" altLang="zh-CN" sz="2400" dirty="0">
                <a:solidFill>
                  <a:srgbClr val="FF0000"/>
                </a:solidFill>
                <a:latin typeface="Arial" panose="020B0604020202020204" pitchFamily="34" charset="0"/>
              </a:rPr>
              <a:t>)</a:t>
            </a:r>
            <a:r>
              <a:rPr lang="zh-CN" altLang="en-US" sz="2400" dirty="0">
                <a:solidFill>
                  <a:srgbClr val="FF0000"/>
                </a:solidFill>
                <a:latin typeface="Arial" panose="020B0604020202020204" pitchFamily="34" charset="0"/>
              </a:rPr>
              <a:t>  </a:t>
            </a:r>
            <a:r>
              <a:rPr lang="en-US" altLang="zh-CN" sz="2400" dirty="0">
                <a:latin typeface="Arial" panose="020B0604020202020204" pitchFamily="34" charset="0"/>
              </a:rPr>
              <a:t>64 </a:t>
            </a:r>
            <a:r>
              <a:rPr lang="zh-CN" altLang="en-US" sz="2400" dirty="0">
                <a:latin typeface="Arial" panose="020B0604020202020204" pitchFamily="34" charset="0"/>
              </a:rPr>
              <a:t>位微处理器时代，</a:t>
            </a:r>
            <a:r>
              <a:rPr lang="en-US" altLang="zh-CN" sz="2400" dirty="0">
                <a:latin typeface="Arial" panose="020B0604020202020204" pitchFamily="34" charset="0"/>
              </a:rPr>
              <a:t>Intel </a:t>
            </a:r>
            <a:r>
              <a:rPr lang="zh-CN" altLang="en-US" sz="2400" dirty="0">
                <a:latin typeface="Arial" panose="020B0604020202020204" pitchFamily="34" charset="0"/>
              </a:rPr>
              <a:t>公司推出了新一代高性能处理器</a:t>
            </a:r>
            <a:r>
              <a:rPr lang="en-US" altLang="zh-CN" sz="2400" dirty="0">
                <a:latin typeface="Arial" panose="020B0604020202020204" pitchFamily="34" charset="0"/>
              </a:rPr>
              <a:t>Pentium(</a:t>
            </a:r>
            <a:r>
              <a:rPr lang="zh-CN" altLang="en-US" sz="2400" dirty="0">
                <a:latin typeface="Arial" panose="020B0604020202020204" pitchFamily="34" charset="0"/>
              </a:rPr>
              <a:t>奔腾</a:t>
            </a:r>
            <a:r>
              <a:rPr lang="en-US" altLang="zh-CN" sz="2400" dirty="0">
                <a:latin typeface="Arial" panose="020B0604020202020204" pitchFamily="34" charset="0"/>
              </a:rPr>
              <a:t>)</a:t>
            </a:r>
            <a:r>
              <a:rPr lang="zh-CN" altLang="en-US" sz="2400" dirty="0">
                <a:latin typeface="Arial" panose="020B0604020202020204" pitchFamily="34" charset="0"/>
              </a:rPr>
              <a:t>，</a:t>
            </a:r>
            <a:r>
              <a:rPr lang="en-US" altLang="zh-CN" sz="2400" dirty="0">
                <a:latin typeface="Arial" panose="020B0604020202020204" pitchFamily="34" charset="0"/>
              </a:rPr>
              <a:t>AMD </a:t>
            </a:r>
            <a:r>
              <a:rPr lang="zh-CN" altLang="en-US" sz="2400" dirty="0">
                <a:latin typeface="Arial" panose="020B0604020202020204" pitchFamily="34" charset="0"/>
              </a:rPr>
              <a:t>公司也推出了与之兼容的</a:t>
            </a:r>
            <a:r>
              <a:rPr lang="en-US" altLang="zh-CN" sz="2400" dirty="0">
                <a:latin typeface="Arial" panose="020B0604020202020204" pitchFamily="34" charset="0"/>
              </a:rPr>
              <a:t>K6 </a:t>
            </a:r>
            <a:r>
              <a:rPr lang="zh-CN" altLang="en-US" sz="2400" dirty="0">
                <a:latin typeface="Arial" panose="020B0604020202020204" pitchFamily="34" charset="0"/>
              </a:rPr>
              <a:t>系列微处理器芯片</a:t>
            </a:r>
            <a:endParaRPr lang="en-US" altLang="zh-CN" sz="2400" dirty="0">
              <a:latin typeface="Arial" panose="020B0604020202020204" pitchFamily="34" charset="0"/>
            </a:endParaRPr>
          </a:p>
          <a:p>
            <a:r>
              <a:rPr lang="zh-CN" altLang="en-US" sz="2400" b="1" dirty="0">
                <a:solidFill>
                  <a:srgbClr val="FF0000"/>
                </a:solidFill>
                <a:latin typeface="Arial" panose="020B0604020202020204" pitchFamily="34" charset="0"/>
              </a:rPr>
              <a:t>第六代</a:t>
            </a:r>
            <a:r>
              <a:rPr lang="en-US" altLang="zh-CN" sz="2400" b="1" dirty="0">
                <a:solidFill>
                  <a:srgbClr val="FF0000"/>
                </a:solidFill>
                <a:latin typeface="Arial" panose="020B0604020202020204" pitchFamily="34" charset="0"/>
              </a:rPr>
              <a:t>(2005 </a:t>
            </a:r>
            <a:r>
              <a:rPr lang="zh-CN" altLang="en-US" sz="2400" b="1" dirty="0">
                <a:solidFill>
                  <a:srgbClr val="FF0000"/>
                </a:solidFill>
                <a:latin typeface="Arial" panose="020B0604020202020204" pitchFamily="34" charset="0"/>
              </a:rPr>
              <a:t>年至今</a:t>
            </a:r>
            <a:r>
              <a:rPr lang="en-US" altLang="zh-CN" sz="2400" b="1" dirty="0">
                <a:solidFill>
                  <a:srgbClr val="FF0000"/>
                </a:solidFill>
                <a:latin typeface="Arial" panose="020B0604020202020204" pitchFamily="34" charset="0"/>
              </a:rPr>
              <a:t>)</a:t>
            </a:r>
            <a:r>
              <a:rPr lang="zh-CN" altLang="en-US" sz="2400" b="1" dirty="0">
                <a:solidFill>
                  <a:srgbClr val="FF0000"/>
                </a:solidFill>
                <a:latin typeface="Arial" panose="020B0604020202020204" pitchFamily="34" charset="0"/>
              </a:rPr>
              <a:t>   </a:t>
            </a:r>
            <a:r>
              <a:rPr lang="zh-CN" altLang="en-US" sz="2400" dirty="0">
                <a:latin typeface="Arial" panose="020B0604020202020204" pitchFamily="34" charset="0"/>
              </a:rPr>
              <a:t>酷睿</a:t>
            </a:r>
            <a:r>
              <a:rPr lang="en-US" altLang="zh-CN" sz="2400" dirty="0">
                <a:latin typeface="Arial" panose="020B0604020202020204" pitchFamily="34" charset="0"/>
              </a:rPr>
              <a:t>(Core)</a:t>
            </a:r>
            <a:r>
              <a:rPr lang="zh-CN" altLang="en-US" sz="2400" dirty="0">
                <a:latin typeface="Arial" panose="020B0604020202020204" pitchFamily="34" charset="0"/>
              </a:rPr>
              <a:t>系列微处理器时代</a:t>
            </a:r>
            <a:endParaRPr lang="en-US" altLang="zh-CN" sz="2400" dirty="0">
              <a:latin typeface="Arial" panose="020B0604020202020204" pitchFamily="34" charset="0"/>
            </a:endParaRPr>
          </a:p>
          <a:p>
            <a:r>
              <a:rPr lang="en-US" altLang="zh-CN" sz="2400" b="1" dirty="0">
                <a:solidFill>
                  <a:srgbClr val="FF0000"/>
                </a:solidFill>
                <a:latin typeface="Arial" panose="020B0604020202020204" pitchFamily="34" charset="0"/>
              </a:rPr>
              <a:t>……</a:t>
            </a:r>
          </a:p>
          <a:p>
            <a:endParaRPr lang="en-US" altLang="zh-CN" sz="2800" dirty="0">
              <a:latin typeface="Arial" panose="020B0604020202020204" pitchFamily="34" charset="0"/>
            </a:endParaRPr>
          </a:p>
          <a:p>
            <a:endParaRPr lang="zh-CN" altLang="en-US" sz="28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0834">
                                            <p:txEl>
                                              <p:pRg st="0" end="0"/>
                                            </p:txEl>
                                          </p:spTgt>
                                        </p:tgtEl>
                                        <p:attrNameLst>
                                          <p:attrName>style.visibility</p:attrName>
                                        </p:attrNameLst>
                                      </p:cBhvr>
                                      <p:to>
                                        <p:strVal val="visible"/>
                                      </p:to>
                                    </p:set>
                                    <p:animEffect transition="in" filter="barn(outVertical)">
                                      <p:cBhvr>
                                        <p:cTn id="7" dur="500"/>
                                        <p:tgtEl>
                                          <p:spTgt spid="1208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20834">
                                            <p:txEl>
                                              <p:pRg st="1" end="1"/>
                                            </p:txEl>
                                          </p:spTgt>
                                        </p:tgtEl>
                                        <p:attrNameLst>
                                          <p:attrName>style.visibility</p:attrName>
                                        </p:attrNameLst>
                                      </p:cBhvr>
                                      <p:to>
                                        <p:strVal val="visible"/>
                                      </p:to>
                                    </p:set>
                                    <p:animEffect transition="in" filter="barn(outVertical)">
                                      <p:cBhvr>
                                        <p:cTn id="12" dur="500"/>
                                        <p:tgtEl>
                                          <p:spTgt spid="1208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20834">
                                            <p:txEl>
                                              <p:pRg st="2" end="2"/>
                                            </p:txEl>
                                          </p:spTgt>
                                        </p:tgtEl>
                                        <p:attrNameLst>
                                          <p:attrName>style.visibility</p:attrName>
                                        </p:attrNameLst>
                                      </p:cBhvr>
                                      <p:to>
                                        <p:strVal val="visible"/>
                                      </p:to>
                                    </p:set>
                                    <p:animEffect transition="in" filter="barn(outVertical)">
                                      <p:cBhvr>
                                        <p:cTn id="17" dur="500"/>
                                        <p:tgtEl>
                                          <p:spTgt spid="1208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20834">
                                            <p:txEl>
                                              <p:pRg st="3" end="3"/>
                                            </p:txEl>
                                          </p:spTgt>
                                        </p:tgtEl>
                                        <p:attrNameLst>
                                          <p:attrName>style.visibility</p:attrName>
                                        </p:attrNameLst>
                                      </p:cBhvr>
                                      <p:to>
                                        <p:strVal val="visible"/>
                                      </p:to>
                                    </p:set>
                                    <p:animEffect transition="in" filter="barn(outVertical)">
                                      <p:cBhvr>
                                        <p:cTn id="22" dur="500"/>
                                        <p:tgtEl>
                                          <p:spTgt spid="1208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20834">
                                            <p:txEl>
                                              <p:pRg st="4" end="4"/>
                                            </p:txEl>
                                          </p:spTgt>
                                        </p:tgtEl>
                                        <p:attrNameLst>
                                          <p:attrName>style.visibility</p:attrName>
                                        </p:attrNameLst>
                                      </p:cBhvr>
                                      <p:to>
                                        <p:strVal val="visible"/>
                                      </p:to>
                                    </p:set>
                                    <p:animEffect transition="in" filter="barn(outVertical)">
                                      <p:cBhvr>
                                        <p:cTn id="27" dur="500"/>
                                        <p:tgtEl>
                                          <p:spTgt spid="1208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20834">
                                            <p:txEl>
                                              <p:pRg st="5" end="5"/>
                                            </p:txEl>
                                          </p:spTgt>
                                        </p:tgtEl>
                                        <p:attrNameLst>
                                          <p:attrName>style.visibility</p:attrName>
                                        </p:attrNameLst>
                                      </p:cBhvr>
                                      <p:to>
                                        <p:strVal val="visible"/>
                                      </p:to>
                                    </p:set>
                                    <p:animEffect transition="in" filter="barn(outVertical)">
                                      <p:cBhvr>
                                        <p:cTn id="32" dur="500"/>
                                        <p:tgtEl>
                                          <p:spTgt spid="1208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20834">
                                            <p:txEl>
                                              <p:pRg st="6" end="6"/>
                                            </p:txEl>
                                          </p:spTgt>
                                        </p:tgtEl>
                                        <p:attrNameLst>
                                          <p:attrName>style.visibility</p:attrName>
                                        </p:attrNameLst>
                                      </p:cBhvr>
                                      <p:to>
                                        <p:strVal val="visible"/>
                                      </p:to>
                                    </p:set>
                                    <p:animEffect transition="in" filter="barn(outVertical)">
                                      <p:cBhvr>
                                        <p:cTn id="37" dur="500"/>
                                        <p:tgtEl>
                                          <p:spTgt spid="12083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build="p"/>
    </p:bldLst>
  </p:timing>
</p:sld>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7</TotalTime>
  <Words>2862</Words>
  <Application>Microsoft Office PowerPoint</Application>
  <PresentationFormat>全屏显示(4:3)</PresentationFormat>
  <Paragraphs>354</Paragraphs>
  <Slides>48</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48</vt:i4>
      </vt:variant>
    </vt:vector>
  </HeadingPairs>
  <TitlesOfParts>
    <vt:vector size="55" baseType="lpstr">
      <vt:lpstr>Arial</vt:lpstr>
      <vt:lpstr>华文新魏</vt:lpstr>
      <vt:lpstr>宋体</vt:lpstr>
      <vt:lpstr>仿宋_GB2312</vt:lpstr>
      <vt:lpstr>Times New Roman</vt:lpstr>
      <vt:lpstr>Wingdings</vt:lpstr>
      <vt:lpstr>古瓶荷花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微处理器为哪些设备提供了动力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计算机基础</dc:title>
  <dc:creator>hlw</dc:creator>
  <cp:lastModifiedBy>huang lw</cp:lastModifiedBy>
  <cp:revision>477</cp:revision>
  <dcterms:created xsi:type="dcterms:W3CDTF">2000-09-18T17:48:14Z</dcterms:created>
  <dcterms:modified xsi:type="dcterms:W3CDTF">2023-03-12T10:38:22Z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358705874CD142419D800C0EB0A5C756</vt:lpwstr>
  </property>
  <property fmtid="{D5CDD505-2E9C-101B-9397-08002B2CF9AE}" pid="3" name="KSOProductBuildVer">
    <vt:lpwstr>2052-11.1.0.11365</vt:lpwstr>
  </property>
</Properties>
</file>